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9"/>
  </p:notesMasterIdLst>
  <p:handoutMasterIdLst>
    <p:handoutMasterId r:id="rId20"/>
  </p:handoutMasterIdLst>
  <p:sldIdLst>
    <p:sldId id="301" r:id="rId2"/>
    <p:sldId id="321" r:id="rId3"/>
    <p:sldId id="309" r:id="rId4"/>
    <p:sldId id="320" r:id="rId5"/>
    <p:sldId id="323" r:id="rId6"/>
    <p:sldId id="324" r:id="rId7"/>
    <p:sldId id="327" r:id="rId8"/>
    <p:sldId id="325" r:id="rId9"/>
    <p:sldId id="328" r:id="rId10"/>
    <p:sldId id="329" r:id="rId11"/>
    <p:sldId id="330" r:id="rId12"/>
    <p:sldId id="260" r:id="rId13"/>
    <p:sldId id="331" r:id="rId14"/>
    <p:sldId id="332" r:id="rId15"/>
    <p:sldId id="333" r:id="rId16"/>
    <p:sldId id="334" r:id="rId17"/>
    <p:sldId id="313" r:id="rId18"/>
  </p:sldIdLst>
  <p:sldSz cx="12192000" cy="6858000"/>
  <p:notesSz cx="6858000" cy="9144000"/>
  <p:embeddedFontLst>
    <p:embeddedFont>
      <p:font typeface="Amazon Ember" panose="020B0603020204020204" pitchFamily="34" charset="0"/>
      <p:regular r:id="rId21"/>
      <p:bold r:id="rId22"/>
      <p:italic r:id="rId23"/>
      <p:boldItalic r:id="rId24"/>
    </p:embeddedFont>
    <p:embeddedFont>
      <p:font typeface="Amazon Ember Display" panose="020F0603020204020204" pitchFamily="34" charset="0"/>
      <p:regular r:id="rId25"/>
      <p:bold r:id="rId26"/>
    </p:embeddedFont>
    <p:embeddedFont>
      <p:font typeface="Amazon Ember Heavy" panose="020B0803020204020204" pitchFamily="34" charset="0"/>
      <p:bold r:id="rId27"/>
      <p:italic r:id="rId28"/>
      <p:boldItalic r:id="rId29"/>
    </p:embeddedFont>
    <p:embeddedFont>
      <p:font typeface="Lucida Console" panose="020B0609040504020204" pitchFamily="49" charset="0"/>
      <p:regular r:id="rId30"/>
    </p:embeddedFont>
    <p:embeddedFont>
      <p:font typeface="source sans pro" panose="020B0503030403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6327" autoAdjust="0"/>
  </p:normalViewPr>
  <p:slideViewPr>
    <p:cSldViewPr snapToGrid="0">
      <p:cViewPr>
        <p:scale>
          <a:sx n="100" d="100"/>
          <a:sy n="100" d="100"/>
        </p:scale>
        <p:origin x="1734" y="72"/>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dirty="0"/>
              <a:t> Iceberg is an open table format</a:t>
            </a:r>
          </a:p>
          <a:p>
            <a:r>
              <a:rPr lang="en-US" dirty="0">
                <a:effectLst/>
              </a:rPr>
              <a:t>•</a:t>
            </a:r>
            <a:r>
              <a:rPr lang="en-US" dirty="0"/>
              <a:t> An open table format is a way </a:t>
            </a:r>
            <a:r>
              <a:rPr lang="en-US" b="0" i="0" dirty="0">
                <a:solidFill>
                  <a:srgbClr val="292929"/>
                </a:solidFill>
                <a:effectLst/>
                <a:latin typeface="source-serif-pro"/>
              </a:rPr>
              <a:t>to organize data files and bring database like features to a data lake</a:t>
            </a:r>
          </a:p>
          <a:p>
            <a:r>
              <a:rPr lang="en-US" dirty="0">
                <a:effectLst/>
              </a:rPr>
              <a:t>•</a:t>
            </a:r>
            <a:r>
              <a:rPr lang="en-US" dirty="0"/>
              <a:t> We will cover what database like features means in our next slide</a:t>
            </a:r>
          </a:p>
          <a:p>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dirty="0"/>
              <a:t> The next part of the definition is </a:t>
            </a:r>
            <a:r>
              <a:rPr lang="en-US" b="0" dirty="0"/>
              <a:t>huge tables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dirty="0"/>
              <a:t> Iceberg is design to work with large data sets that can have </a:t>
            </a:r>
            <a:r>
              <a:rPr lang="en-US" b="0" i="0" dirty="0">
                <a:solidFill>
                  <a:srgbClr val="000000"/>
                </a:solidFill>
                <a:effectLst/>
                <a:latin typeface="source sans pro" panose="020B0503030403020204" pitchFamily="34" charset="0"/>
              </a:rPr>
              <a:t>1000s of partitions each of which can in turn have 1000s of underlying files</a:t>
            </a:r>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effectLst/>
              </a:rPr>
              <a:t>•</a:t>
            </a:r>
            <a:r>
              <a:rPr lang="en-US" dirty="0"/>
              <a:t> The next part of the definition is SQL</a:t>
            </a:r>
            <a:endParaRPr lang="en-US" b="0" i="0" dirty="0">
              <a:solidFill>
                <a:srgbClr val="292929"/>
              </a:solidFill>
              <a:effectLst/>
              <a:latin typeface="source-serif-pro"/>
            </a:endParaRPr>
          </a:p>
          <a:p>
            <a:endParaRPr lang="en-US" b="0" i="0" dirty="0">
              <a:solidFill>
                <a:srgbClr val="292929"/>
              </a:solidFill>
              <a:effectLst/>
              <a:latin typeface="source-serif-pro"/>
            </a:endParaRPr>
          </a:p>
          <a:p>
            <a:r>
              <a:rPr lang="en-US" dirty="0">
                <a:effectLst/>
              </a:rPr>
              <a:t>•</a:t>
            </a:r>
            <a:r>
              <a:rPr lang="en-US" dirty="0"/>
              <a:t> </a:t>
            </a:r>
            <a:r>
              <a:rPr lang="en-US" b="0" i="0" dirty="0">
                <a:solidFill>
                  <a:srgbClr val="292929"/>
                </a:solidFill>
                <a:effectLst/>
                <a:latin typeface="source-serif-pro"/>
              </a:rPr>
              <a:t>The other part of the definition is re. the engine that support Iceberg</a:t>
            </a:r>
          </a:p>
          <a:p>
            <a:r>
              <a:rPr lang="en-US" dirty="0">
                <a:effectLst/>
              </a:rPr>
              <a:t>•</a:t>
            </a:r>
            <a:r>
              <a:rPr lang="en-US" dirty="0"/>
              <a:t> Many of the popular data processing engines support Iceberg</a:t>
            </a:r>
          </a:p>
          <a:p>
            <a:r>
              <a:rPr lang="en-US" dirty="0">
                <a:effectLst/>
              </a:rPr>
              <a:t>•</a:t>
            </a:r>
            <a:r>
              <a:rPr lang="en-US" dirty="0"/>
              <a:t> Common examples include Spark, Trino, Flink, Presto, Hive and Impala</a:t>
            </a:r>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28271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289616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dirty="0"/>
              <a:t>ACID compliance</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Iceberg guarantee isolated read and writes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Readers will always see a consistent version of the data</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     - ‘No dirty reads’ … does this without the need to lock the table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Rollback and time travel</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Iceberg captures changes or transactions in the form of snapshots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A snapshot represents the stat of a table at some time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bc. Iceberg captures changes in the form of snapshot is it possible query previous states of a table or roll back changes as long as we retain an appropriate snapshot history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Flexible SQL</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Iceberg supports SQL commands for all of the common operations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Examples include merge or updating data, deleting data, creating new tables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Hidden partitioning</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Under an iceberg table, iceberg produces partitioned data files using column values</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This simplifies or hides the process of portioning data files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effectLst/>
              </a:rPr>
              <a:t>•</a:t>
            </a:r>
            <a:r>
              <a:rPr lang="en-US" b="1" dirty="0"/>
              <a:t> </a:t>
            </a:r>
            <a:r>
              <a:rPr lang="en-US" b="0" dirty="0"/>
              <a:t>Schema evolution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1" dirty="0"/>
              <a:t>    </a:t>
            </a:r>
            <a:r>
              <a:rPr lang="en-US" b="0" dirty="0"/>
              <a:t>- Iceberg supports in-place table evolution</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t>    - You can use SQL to adjust a tables schema without the need to rewrite the entire data set</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0104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How does Iceberg work and how does Iceberg achieve the benefits that I just talked about?</a:t>
            </a:r>
          </a:p>
          <a:p>
            <a:endParaRPr lang="en-US" dirty="0"/>
          </a:p>
          <a:p>
            <a:r>
              <a:rPr lang="en-US" dirty="0"/>
              <a:t>Lets dive deeper on Iceberg’s technical architecture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205111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Iceberg has two layers. A metadata layer and a data layer. </a:t>
            </a:r>
          </a:p>
          <a:p>
            <a:r>
              <a:rPr lang="en-US" dirty="0">
                <a:effectLst/>
              </a:rPr>
              <a:t>•</a:t>
            </a:r>
            <a:r>
              <a:rPr lang="en-US" b="1" dirty="0"/>
              <a:t> </a:t>
            </a:r>
            <a:r>
              <a:rPr lang="en-US" b="0" dirty="0"/>
              <a:t>Iceberg’s metadata layer has multiple layers to it. We will dive deeper into each of these layer in the next slides</a:t>
            </a:r>
          </a:p>
          <a:p>
            <a:r>
              <a:rPr lang="en-US" dirty="0">
                <a:effectLst/>
              </a:rPr>
              <a:t>•</a:t>
            </a:r>
            <a:r>
              <a:rPr lang="en-US" b="1" dirty="0"/>
              <a:t> </a:t>
            </a:r>
            <a:r>
              <a:rPr lang="en-US" b="0" dirty="0"/>
              <a:t>At a high level the metadata layer is what gives Iceberg the ability to capture snapshots, adapt to schema evolution and many other capabilities</a:t>
            </a:r>
          </a:p>
          <a:p>
            <a:r>
              <a:rPr lang="en-US" dirty="0">
                <a:effectLst/>
              </a:rPr>
              <a:t>•</a:t>
            </a:r>
            <a:r>
              <a:rPr lang="en-US" b="1" dirty="0"/>
              <a:t> </a:t>
            </a:r>
            <a:r>
              <a:rPr lang="en-US" b="0" dirty="0"/>
              <a:t>The data layer is where the actual data is stored. This layer contains the physical parquet files</a:t>
            </a:r>
          </a:p>
          <a:p>
            <a:endParaRPr lang="en-US" b="0" dirty="0"/>
          </a:p>
          <a:p>
            <a:r>
              <a:rPr lang="en-US" dirty="0">
                <a:effectLst/>
              </a:rPr>
              <a:t>•</a:t>
            </a:r>
            <a:r>
              <a:rPr lang="en-US" b="1" dirty="0"/>
              <a:t> </a:t>
            </a:r>
            <a:r>
              <a:rPr lang="en-US" b="0" dirty="0"/>
              <a:t>If you look at the screen shot I have. This is what the folder strcuture of an Iceberg table created on S3 looks likes. Notice the metadata and data folder</a:t>
            </a:r>
          </a:p>
          <a:p>
            <a:endParaRPr lang="en-US" b="0" dirty="0"/>
          </a:p>
          <a:p>
            <a:r>
              <a:rPr lang="en-US" dirty="0">
                <a:effectLst/>
              </a:rPr>
              <a:t>•</a:t>
            </a:r>
            <a:r>
              <a:rPr lang="en-US" b="1" dirty="0"/>
              <a:t> </a:t>
            </a:r>
            <a:r>
              <a:rPr lang="en-US" b="0" dirty="0"/>
              <a:t>As I mentioned earlier the metadata layer has sub-layers to it. These sub layers include a metadata file, manifest lists and manifest files</a:t>
            </a:r>
          </a:p>
          <a:p>
            <a:endParaRPr lang="en-US" b="0" dirty="0"/>
          </a:p>
          <a:p>
            <a:r>
              <a:rPr lang="en-US" dirty="0">
                <a:effectLst/>
              </a:rPr>
              <a:t>•</a:t>
            </a:r>
            <a:r>
              <a:rPr lang="en-US" b="1" dirty="0"/>
              <a:t> </a:t>
            </a:r>
            <a:r>
              <a:rPr lang="en-US" b="0" dirty="0"/>
              <a:t>Lets explore each of these in more detail</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6289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 want to call your attention to the diagram on the left hand side </a:t>
            </a:r>
          </a:p>
          <a:p>
            <a:r>
              <a:rPr lang="en-US" dirty="0">
                <a:effectLst/>
              </a:rPr>
              <a:t>•</a:t>
            </a:r>
            <a:r>
              <a:rPr lang="en-US" b="1" dirty="0"/>
              <a:t> </a:t>
            </a:r>
            <a:r>
              <a:rPr lang="en-US" b="0" dirty="0"/>
              <a:t>This is a representation of Iceberg’s metadata layers and the data layer</a:t>
            </a:r>
          </a:p>
          <a:p>
            <a:r>
              <a:rPr lang="en-US" dirty="0">
                <a:effectLst/>
              </a:rPr>
              <a:t>•</a:t>
            </a:r>
            <a:r>
              <a:rPr lang="en-US" b="1" dirty="0"/>
              <a:t> </a:t>
            </a:r>
            <a:r>
              <a:rPr lang="en-US" b="0" dirty="0"/>
              <a:t>Notice at the top of the diagram we have the Glue Data Catalog or the Iceberg Catalog which contains our table definition in this case the amazon_reviews table</a:t>
            </a:r>
          </a:p>
          <a:p>
            <a:endParaRPr lang="en-US" b="0" dirty="0"/>
          </a:p>
          <a:p>
            <a:r>
              <a:rPr lang="en-US" dirty="0">
                <a:effectLst/>
              </a:rPr>
              <a:t>•</a:t>
            </a:r>
            <a:r>
              <a:rPr lang="en-US" b="1" dirty="0"/>
              <a:t> </a:t>
            </a:r>
            <a:r>
              <a:rPr lang="en-US" b="0" dirty="0"/>
              <a:t>The definition for the amazon_reviews table points to our metadata file</a:t>
            </a:r>
          </a:p>
          <a:p>
            <a:endParaRPr lang="en-US" b="0" dirty="0">
              <a:effectLst/>
            </a:endParaRPr>
          </a:p>
          <a:p>
            <a:r>
              <a:rPr lang="en-US" dirty="0">
                <a:effectLst/>
              </a:rPr>
              <a:t>•</a:t>
            </a:r>
            <a:r>
              <a:rPr lang="en-US" b="1" dirty="0"/>
              <a:t> </a:t>
            </a:r>
            <a:r>
              <a:rPr lang="en-US" b="0" dirty="0"/>
              <a:t>The metadata file has table level information</a:t>
            </a:r>
            <a:br>
              <a:rPr lang="en-US" b="0" dirty="0"/>
            </a:br>
            <a:r>
              <a:rPr lang="en-US" dirty="0">
                <a:effectLst/>
              </a:rPr>
              <a:t>•</a:t>
            </a:r>
            <a:r>
              <a:rPr lang="en-US" b="1" dirty="0"/>
              <a:t> </a:t>
            </a:r>
            <a:r>
              <a:rPr lang="en-US" b="0" dirty="0">
                <a:effectLst/>
              </a:rPr>
              <a:t>Examples include table schema, partitioning configuration …</a:t>
            </a:r>
            <a:br>
              <a:rPr lang="en-US" b="0" dirty="0">
                <a:effectLst/>
              </a:rPr>
            </a:br>
            <a:br>
              <a:rPr lang="en-US" b="0" dirty="0">
                <a:effectLst/>
              </a:rPr>
            </a:br>
            <a:r>
              <a:rPr lang="en-US" dirty="0">
                <a:effectLst/>
              </a:rPr>
              <a:t>•</a:t>
            </a:r>
            <a:r>
              <a:rPr lang="en-US" b="1" dirty="0"/>
              <a:t> </a:t>
            </a:r>
            <a:r>
              <a:rPr lang="en-US" b="0" dirty="0"/>
              <a:t>You will also notice in the diagram that the metadata file in green has snapshots in it</a:t>
            </a:r>
            <a:br>
              <a:rPr lang="en-US" b="0" dirty="0"/>
            </a:br>
            <a:r>
              <a:rPr lang="en-US" dirty="0">
                <a:effectLst/>
              </a:rPr>
              <a:t>•</a:t>
            </a:r>
            <a:r>
              <a:rPr lang="en-US" b="1" dirty="0"/>
              <a:t> </a:t>
            </a:r>
            <a:r>
              <a:rPr lang="en-US" b="0" dirty="0"/>
              <a:t>As we discussed earlier a snapshot is a complete set of data files in the table at a point in time</a:t>
            </a:r>
            <a:br>
              <a:rPr lang="en-US" b="0" dirty="0"/>
            </a:br>
            <a:br>
              <a:rPr lang="en-US" b="0" dirty="0"/>
            </a:br>
            <a:r>
              <a:rPr lang="en-US" dirty="0">
                <a:effectLst/>
              </a:rPr>
              <a:t>•</a:t>
            </a:r>
            <a:r>
              <a:rPr lang="en-US" b="1" dirty="0"/>
              <a:t> </a:t>
            </a:r>
            <a:r>
              <a:rPr lang="en-US" b="0" dirty="0"/>
              <a:t>The metadata file doesn’t contain all the information about the snapshots, it only know that in this example there is a snapshot 0 and snapshot 1</a:t>
            </a:r>
            <a:br>
              <a:rPr lang="en-US" b="0" dirty="0"/>
            </a:br>
            <a:br>
              <a:rPr lang="en-US" b="0" dirty="0"/>
            </a:br>
            <a:r>
              <a:rPr lang="en-US" dirty="0">
                <a:effectLst/>
              </a:rPr>
              <a:t>•</a:t>
            </a:r>
            <a:r>
              <a:rPr lang="en-US" b="1" dirty="0"/>
              <a:t> </a:t>
            </a:r>
            <a:r>
              <a:rPr lang="en-US" b="0" dirty="0"/>
              <a:t>To get the information about each of the snapshots that make up the table, the metadata file has pointers to manifest lists</a:t>
            </a:r>
            <a:br>
              <a:rPr lang="en-US" b="0" dirty="0"/>
            </a:br>
            <a:r>
              <a:rPr lang="en-US" dirty="0">
                <a:effectLst/>
              </a:rPr>
              <a:t>•</a:t>
            </a:r>
            <a:r>
              <a:rPr lang="en-US" b="1" dirty="0"/>
              <a:t> </a:t>
            </a:r>
            <a:r>
              <a:rPr lang="en-US" b="0" dirty="0"/>
              <a:t>Each metadata file can have 1 or more corresponding manifest lists</a:t>
            </a:r>
            <a:endParaRPr lang="en-US" dirty="0">
              <a:effectLst/>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646654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Now if we look at the manifest lists, this is the snapshot level metadata</a:t>
            </a:r>
            <a:br>
              <a:rPr lang="en-US" b="0" dirty="0"/>
            </a:br>
            <a:r>
              <a:rPr lang="en-US" dirty="0">
                <a:effectLst/>
              </a:rPr>
              <a:t>•</a:t>
            </a:r>
            <a:r>
              <a:rPr lang="en-US" b="1" dirty="0"/>
              <a:t> </a:t>
            </a:r>
            <a:r>
              <a:rPr lang="en-US" b="0" dirty="0"/>
              <a:t>The metadata file we previously discussed is the table level metadata, metadata files point to manifest lists, manifest lists are snapshot level metadata</a:t>
            </a:r>
            <a:br>
              <a:rPr lang="en-US" b="0" dirty="0"/>
            </a:br>
            <a:br>
              <a:rPr lang="en-US" b="0" dirty="0"/>
            </a:br>
            <a:r>
              <a:rPr lang="en-US" dirty="0">
                <a:effectLst/>
              </a:rPr>
              <a:t>•</a:t>
            </a:r>
            <a:r>
              <a:rPr lang="en-US" b="1" dirty="0"/>
              <a:t> </a:t>
            </a:r>
            <a:r>
              <a:rPr lang="en-US" b="0" dirty="0"/>
              <a:t>Each snapshot has a manifest and it defines the snapshot</a:t>
            </a:r>
            <a:br>
              <a:rPr lang="en-US" b="0" dirty="0"/>
            </a:br>
            <a:br>
              <a:rPr lang="en-US" b="0" dirty="0"/>
            </a:br>
            <a:r>
              <a:rPr lang="en-US" dirty="0">
                <a:effectLst/>
              </a:rPr>
              <a:t>•</a:t>
            </a:r>
            <a:r>
              <a:rPr lang="en-US" b="1" dirty="0"/>
              <a:t> </a:t>
            </a:r>
            <a:r>
              <a:rPr lang="en-US" b="0" dirty="0"/>
              <a:t>A manifest list does not have information about the actual data files that make up the snapshot</a:t>
            </a:r>
            <a:br>
              <a:rPr lang="en-US" b="0" dirty="0"/>
            </a:br>
            <a:r>
              <a:rPr lang="en-US" dirty="0">
                <a:effectLst/>
              </a:rPr>
              <a:t>•</a:t>
            </a:r>
            <a:r>
              <a:rPr lang="en-US" b="1" dirty="0"/>
              <a:t> </a:t>
            </a:r>
            <a:r>
              <a:rPr lang="en-US" b="0" dirty="0"/>
              <a:t>To find this information you may notice that the manifest lists point to manifest files</a:t>
            </a:r>
            <a:br>
              <a:rPr lang="en-US" b="0" dirty="0"/>
            </a:br>
            <a:br>
              <a:rPr lang="en-US" b="0" dirty="0"/>
            </a:br>
            <a:r>
              <a:rPr lang="en-US" dirty="0">
                <a:effectLst/>
              </a:rPr>
              <a:t>•</a:t>
            </a:r>
            <a:r>
              <a:rPr lang="en-US" b="1" dirty="0"/>
              <a:t> </a:t>
            </a:r>
            <a:r>
              <a:rPr lang="en-US" b="0" dirty="0"/>
              <a:t>Each manifest lists can have 1 or more corresponding manifest files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01666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The manifest files contain information about the data files </a:t>
            </a:r>
            <a:br>
              <a:rPr lang="en-US" b="0" dirty="0"/>
            </a:br>
            <a:br>
              <a:rPr lang="en-US" b="0" dirty="0"/>
            </a:br>
            <a:r>
              <a:rPr lang="en-US" dirty="0">
                <a:effectLst/>
              </a:rPr>
              <a:t>•</a:t>
            </a:r>
            <a:r>
              <a:rPr lang="en-US" b="1" dirty="0"/>
              <a:t> </a:t>
            </a:r>
            <a:r>
              <a:rPr lang="en-US" b="0" dirty="0"/>
              <a:t>If you are following along the metadata file has table level information, the manifest list has snapshot level information and now the manifest files have datafile level metadata</a:t>
            </a:r>
            <a:br>
              <a:rPr lang="en-US" b="0" dirty="0"/>
            </a:br>
            <a:br>
              <a:rPr lang="en-US" b="0" dirty="0"/>
            </a:br>
            <a:r>
              <a:rPr lang="en-US" dirty="0">
                <a:effectLst/>
              </a:rPr>
              <a:t>•</a:t>
            </a:r>
            <a:r>
              <a:rPr lang="en-US" b="1" dirty="0"/>
              <a:t> </a:t>
            </a:r>
            <a:r>
              <a:rPr lang="en-US" b="0" dirty="0"/>
              <a:t>This metadata may include information such as column level statistics</a:t>
            </a:r>
            <a:br>
              <a:rPr lang="en-US" b="0" dirty="0"/>
            </a:br>
            <a:r>
              <a:rPr lang="en-US" dirty="0">
                <a:effectLst/>
              </a:rPr>
              <a:t>•</a:t>
            </a:r>
            <a:r>
              <a:rPr lang="en-US" b="1" dirty="0"/>
              <a:t> </a:t>
            </a:r>
            <a:r>
              <a:rPr lang="en-US" b="0" dirty="0"/>
              <a:t>The information in the manifest lists is often used to help improve the performance of Iceberg queries</a:t>
            </a:r>
            <a:br>
              <a:rPr lang="en-US" b="0" dirty="0"/>
            </a:br>
            <a:br>
              <a:rPr lang="en-US" b="0" dirty="0"/>
            </a:br>
            <a:r>
              <a:rPr lang="en-US" dirty="0">
                <a:effectLst/>
              </a:rPr>
              <a:t>•</a:t>
            </a:r>
            <a:r>
              <a:rPr lang="en-US" b="1" dirty="0"/>
              <a:t> </a:t>
            </a:r>
            <a:r>
              <a:rPr lang="en-US" b="0" dirty="0"/>
              <a:t>and finally each manifest file points to 1 or more data files</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149527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This finally brings us to the actual data files</a:t>
            </a:r>
          </a:p>
          <a:p>
            <a:r>
              <a:rPr lang="en-US" dirty="0">
                <a:effectLst/>
              </a:rPr>
              <a:t>•</a:t>
            </a:r>
            <a:r>
              <a:rPr lang="en-US" b="1" dirty="0"/>
              <a:t> </a:t>
            </a:r>
            <a:r>
              <a:rPr lang="en-US" b="0" dirty="0"/>
              <a:t>These are the physical parquet file that have the actual data </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826194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effectLst/>
              </a:rPr>
              <a:t>•</a:t>
            </a:r>
            <a:r>
              <a:rPr lang="en-US" b="1" dirty="0"/>
              <a:t> </a:t>
            </a:r>
            <a:r>
              <a:rPr lang="en-US" b="0" dirty="0"/>
              <a:t>I know the multiple levels of metadata in Iceberg can be confusing so I put together this animation to try and bring it all together</a:t>
            </a:r>
            <a:br>
              <a:rPr lang="en-US" b="0" dirty="0"/>
            </a:br>
            <a:br>
              <a:rPr lang="en-US" b="0"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520186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40EFBA-ED52-44EC-B60F-D879BDABFEE5}"/>
              </a:ext>
            </a:extLst>
          </p:cNvPr>
          <p:cNvSpPr>
            <a:spLocks noGrp="1"/>
          </p:cNvSpPr>
          <p:nvPr>
            <p:ph type="title"/>
          </p:nvPr>
        </p:nvSpPr>
        <p:spPr/>
        <p:txBody>
          <a:bodyPr/>
          <a:lstStyle/>
          <a:p>
            <a:r>
              <a:rPr lang="en-US"/>
              <a:t>Click to edit Master title style</a:t>
            </a:r>
          </a:p>
        </p:txBody>
      </p:sp>
      <p:sp>
        <p:nvSpPr>
          <p:cNvPr id="7" name="Date Placeholder 6">
            <a:extLst>
              <a:ext uri="{FF2B5EF4-FFF2-40B4-BE49-F238E27FC236}">
                <a16:creationId xmlns:a16="http://schemas.microsoft.com/office/drawing/2014/main" id="{B4A2BD53-1BFB-461A-8355-6AD76CF78CD4}"/>
              </a:ext>
            </a:extLst>
          </p:cNvPr>
          <p:cNvSpPr>
            <a:spLocks noGrp="1"/>
          </p:cNvSpPr>
          <p:nvPr>
            <p:ph type="dt" sz="half" idx="10"/>
          </p:nvPr>
        </p:nvSpPr>
        <p:spPr/>
        <p:txBody>
          <a:bodyPr/>
          <a:lstStyle/>
          <a:p>
            <a:fld id="{241C11DC-CF14-304A-B650-52BBF25E1B60}" type="datetime1">
              <a:rPr lang="en-US" smtClean="0"/>
              <a:t>3/23/2023</a:t>
            </a:fld>
            <a:endParaRPr lang="en-US"/>
          </a:p>
        </p:txBody>
      </p:sp>
      <p:sp>
        <p:nvSpPr>
          <p:cNvPr id="8" name="Footer Placeholder 7">
            <a:extLst>
              <a:ext uri="{FF2B5EF4-FFF2-40B4-BE49-F238E27FC236}">
                <a16:creationId xmlns:a16="http://schemas.microsoft.com/office/drawing/2014/main" id="{CF8BA5F6-0844-48FF-A1BE-E80CC94EE0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B2408-5475-4469-A41A-3E094923BE1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3/23/2023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28060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3/23/2023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3/23/2023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3/23/2023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3/23/2023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3/23/2023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3/23/2023</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3/23/2023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3/23/2023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1"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3/23/2023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3/23/2023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3/23/2023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3/23/2023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3/23/2023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3/23/2023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3/23/2023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3/23/2023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9583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3/23/2023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3/23/2023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3/23/2023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3/23/2023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3/23/2023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3/23/2023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2023,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3/23/2023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3/23/2023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3/23/2023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3/23/2023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3/23/2023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3/23/2023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3/23/2023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3/23/2023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3/23/2023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Set up and use Apache iceberg tables on your data lake</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709" r:id="rId11"/>
    <p:sldLayoutId id="2147483662" r:id="rId12"/>
    <p:sldLayoutId id="2147483663" r:id="rId13"/>
    <p:sldLayoutId id="2147483655" r:id="rId14"/>
    <p:sldLayoutId id="2147483650" r:id="rId15"/>
    <p:sldLayoutId id="2147483664" r:id="rId16"/>
    <p:sldLayoutId id="2147483666" r:id="rId17"/>
    <p:sldLayoutId id="2147483667" r:id="rId18"/>
    <p:sldLayoutId id="2147483665" r:id="rId19"/>
    <p:sldLayoutId id="2147483668" r:id="rId20"/>
    <p:sldLayoutId id="2147483653" r:id="rId21"/>
    <p:sldLayoutId id="2147483689" r:id="rId22"/>
    <p:sldLayoutId id="2147483691" r:id="rId23"/>
    <p:sldLayoutId id="2147483690" r:id="rId24"/>
    <p:sldLayoutId id="2147483657" r:id="rId25"/>
    <p:sldLayoutId id="2147483692" r:id="rId26"/>
    <p:sldLayoutId id="2147483693" r:id="rId27"/>
    <p:sldLayoutId id="2147483694" r:id="rId28"/>
    <p:sldLayoutId id="2147483652" r:id="rId29"/>
    <p:sldLayoutId id="2147483669" r:id="rId30"/>
    <p:sldLayoutId id="2147483670" r:id="rId31"/>
    <p:sldLayoutId id="2147483673" r:id="rId32"/>
    <p:sldLayoutId id="2147483651" r:id="rId33"/>
    <p:sldLayoutId id="2147483686" r:id="rId34"/>
    <p:sldLayoutId id="2147483687" r:id="rId35"/>
    <p:sldLayoutId id="2147483688" r:id="rId36"/>
    <p:sldLayoutId id="2147483671" r:id="rId37"/>
    <p:sldLayoutId id="2147483672" r:id="rId38"/>
    <p:sldLayoutId id="2147483695" r:id="rId39"/>
    <p:sldLayoutId id="2147483674" r:id="rId40"/>
    <p:sldLayoutId id="2147483675" r:id="rId41"/>
    <p:sldLayoutId id="2147483656" r:id="rId42"/>
    <p:sldLayoutId id="2147483676"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678"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v2900/Iceberg_EMR_Athena" TargetMode="External"/><Relationship Id="rId2" Type="http://schemas.openxmlformats.org/officeDocument/2006/relationships/hyperlink" Target="https://catalog.us-east-1.prod.workshops.aws/workshops/e57af944-04b9-41f5-8285-90295ed32bdc/en-US" TargetMode="External"/><Relationship Id="rId1" Type="http://schemas.openxmlformats.org/officeDocument/2006/relationships/slideLayout" Target="../slideLayouts/slideLayout9.xml"/><Relationship Id="rId5" Type="http://schemas.openxmlformats.org/officeDocument/2006/relationships/hyperlink" Target="https://aws.amazon.com/blogs/big-data/implement-a-cdc-based-upsert-in-a-data-lake-using-apache-iceberg-and-aws-glue/" TargetMode="External"/><Relationship Id="rId4" Type="http://schemas.openxmlformats.org/officeDocument/2006/relationships/hyperlink" Target="https://aws.amazon.com/blogs/big-data/build-an-apache-iceberg-data-lake-using-amazon-athena-amazon-emr-and-aws-glu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E7B-384B-42F6-9D60-4A398D05C90A}"/>
              </a:ext>
            </a:extLst>
          </p:cNvPr>
          <p:cNvSpPr>
            <a:spLocks noGrp="1"/>
          </p:cNvSpPr>
          <p:nvPr>
            <p:ph type="ctrTitle"/>
          </p:nvPr>
        </p:nvSpPr>
        <p:spPr>
          <a:xfrm>
            <a:off x="609598" y="2026178"/>
            <a:ext cx="6460999" cy="757130"/>
          </a:xfrm>
        </p:spPr>
        <p:txBody>
          <a:bodyPr/>
          <a:lstStyle/>
          <a:p>
            <a:r>
              <a:rPr lang="en-US" dirty="0"/>
              <a:t>Analytics Workshop</a:t>
            </a:r>
          </a:p>
        </p:txBody>
      </p:sp>
      <p:sp>
        <p:nvSpPr>
          <p:cNvPr id="3" name="Subtitle 2">
            <a:extLst>
              <a:ext uri="{FF2B5EF4-FFF2-40B4-BE49-F238E27FC236}">
                <a16:creationId xmlns:a16="http://schemas.microsoft.com/office/drawing/2014/main" id="{1614ACC2-6E3A-406D-B5C3-922CA163FAA0}"/>
              </a:ext>
            </a:extLst>
          </p:cNvPr>
          <p:cNvSpPr>
            <a:spLocks noGrp="1"/>
          </p:cNvSpPr>
          <p:nvPr>
            <p:ph type="subTitle" idx="1"/>
          </p:nvPr>
        </p:nvSpPr>
        <p:spPr>
          <a:xfrm>
            <a:off x="609598" y="2752725"/>
            <a:ext cx="6460998" cy="757130"/>
          </a:xfrm>
        </p:spPr>
        <p:txBody>
          <a:bodyPr/>
          <a:lstStyle/>
          <a:p>
            <a:r>
              <a:rPr lang="en-US" sz="2400" dirty="0"/>
              <a:t>Set Up and Use Apache Iceberg Tables</a:t>
            </a:r>
          </a:p>
          <a:p>
            <a:r>
              <a:rPr lang="en-US" sz="2400" dirty="0"/>
              <a:t>on Your Data Lake</a:t>
            </a:r>
          </a:p>
        </p:txBody>
      </p:sp>
      <p:sp>
        <p:nvSpPr>
          <p:cNvPr id="4" name="Text Placeholder 3">
            <a:extLst>
              <a:ext uri="{FF2B5EF4-FFF2-40B4-BE49-F238E27FC236}">
                <a16:creationId xmlns:a16="http://schemas.microsoft.com/office/drawing/2014/main" id="{6D15BDFE-5011-4A3C-A366-B875A9BBD02E}"/>
              </a:ext>
            </a:extLst>
          </p:cNvPr>
          <p:cNvSpPr>
            <a:spLocks noGrp="1"/>
          </p:cNvSpPr>
          <p:nvPr>
            <p:ph type="body" sz="quarter" idx="11"/>
          </p:nvPr>
        </p:nvSpPr>
        <p:spPr>
          <a:xfrm>
            <a:off x="609597" y="4349712"/>
            <a:ext cx="3579225" cy="369332"/>
          </a:xfrm>
        </p:spPr>
        <p:txBody>
          <a:bodyPr/>
          <a:lstStyle/>
          <a:p>
            <a:r>
              <a:rPr lang="en-US" dirty="0"/>
              <a:t>Christopher Sharkey</a:t>
            </a:r>
          </a:p>
        </p:txBody>
      </p:sp>
      <p:sp>
        <p:nvSpPr>
          <p:cNvPr id="5" name="Text Placeholder 4">
            <a:extLst>
              <a:ext uri="{FF2B5EF4-FFF2-40B4-BE49-F238E27FC236}">
                <a16:creationId xmlns:a16="http://schemas.microsoft.com/office/drawing/2014/main" id="{2CEE1A7C-946C-42FF-8726-DBCE9C5A7AD9}"/>
              </a:ext>
            </a:extLst>
          </p:cNvPr>
          <p:cNvSpPr>
            <a:spLocks noGrp="1"/>
          </p:cNvSpPr>
          <p:nvPr>
            <p:ph type="body" sz="quarter" idx="10"/>
          </p:nvPr>
        </p:nvSpPr>
        <p:spPr/>
        <p:txBody>
          <a:bodyPr/>
          <a:lstStyle/>
          <a:p>
            <a:r>
              <a:rPr lang="en-US" dirty="0"/>
              <a:t>Advanced &amp; predictive analytics</a:t>
            </a:r>
          </a:p>
        </p:txBody>
      </p:sp>
      <p:sp>
        <p:nvSpPr>
          <p:cNvPr id="6" name="Text Placeholder 5">
            <a:extLst>
              <a:ext uri="{FF2B5EF4-FFF2-40B4-BE49-F238E27FC236}">
                <a16:creationId xmlns:a16="http://schemas.microsoft.com/office/drawing/2014/main" id="{B5A1DB0B-5661-407D-BEA3-58B37F92E6C3}"/>
              </a:ext>
            </a:extLst>
          </p:cNvPr>
          <p:cNvSpPr>
            <a:spLocks noGrp="1"/>
          </p:cNvSpPr>
          <p:nvPr>
            <p:ph type="body" sz="quarter" idx="12"/>
          </p:nvPr>
        </p:nvSpPr>
        <p:spPr>
          <a:xfrm>
            <a:off x="609597" y="4762500"/>
            <a:ext cx="3579224" cy="574003"/>
          </a:xfrm>
        </p:spPr>
        <p:txBody>
          <a:bodyPr/>
          <a:lstStyle/>
          <a:p>
            <a:r>
              <a:rPr lang="en-US" dirty="0"/>
              <a:t>Analytics Solutions Architect</a:t>
            </a:r>
          </a:p>
          <a:p>
            <a:r>
              <a:rPr lang="en-US" dirty="0"/>
              <a:t>Amazon Web Services</a:t>
            </a:r>
          </a:p>
        </p:txBody>
      </p:sp>
    </p:spTree>
    <p:extLst>
      <p:ext uri="{BB962C8B-B14F-4D97-AF65-F5344CB8AC3E}">
        <p14:creationId xmlns:p14="http://schemas.microsoft.com/office/powerpoint/2010/main" val="220888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Manifest File</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4118050"/>
          </a:xfrm>
        </p:spPr>
        <p:txBody>
          <a:bodyPr/>
          <a:lstStyle/>
          <a:p>
            <a:pPr marL="457200" indent="-457200">
              <a:buFont typeface="Arial" panose="020B0604020202020204" pitchFamily="34" charset="0"/>
              <a:buChar char="•"/>
            </a:pPr>
            <a:r>
              <a:rPr lang="en-US" dirty="0"/>
              <a:t>Data level metadata</a:t>
            </a:r>
          </a:p>
          <a:p>
            <a:pPr marL="457200" indent="-457200">
              <a:buFont typeface="Arial" panose="020B0604020202020204" pitchFamily="34" charset="0"/>
              <a:buChar char="•"/>
            </a:pPr>
            <a:r>
              <a:rPr lang="en-US" dirty="0"/>
              <a:t>List of data files </a:t>
            </a:r>
          </a:p>
          <a:p>
            <a:pPr marL="457200" indent="-457200">
              <a:buFont typeface="Arial" panose="020B0604020202020204" pitchFamily="34" charset="0"/>
              <a:buChar char="•"/>
            </a:pPr>
            <a:r>
              <a:rPr lang="en-US" dirty="0"/>
              <a:t>Information about content of data files ex. column level statistics</a:t>
            </a:r>
          </a:p>
          <a:p>
            <a:pPr marL="457200" indent="-457200">
              <a:buFont typeface="Arial" panose="020B0604020202020204" pitchFamily="34" charset="0"/>
              <a:buChar char="•"/>
            </a:pPr>
            <a:r>
              <a:rPr lang="en-US" dirty="0"/>
              <a:t>Each manifest file can have 1 or more corresponding data files</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10</a:t>
            </a:fld>
            <a:endParaRPr lang="en-US"/>
          </a:p>
        </p:txBody>
      </p:sp>
      <p:pic>
        <p:nvPicPr>
          <p:cNvPr id="6" name="Picture 5">
            <a:extLst>
              <a:ext uri="{FF2B5EF4-FFF2-40B4-BE49-F238E27FC236}">
                <a16:creationId xmlns:a16="http://schemas.microsoft.com/office/drawing/2014/main" id="{C9BA21F2-42B2-48F5-A262-5723CA628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69" y="1409699"/>
            <a:ext cx="5307420" cy="4533900"/>
          </a:xfrm>
          <a:prstGeom prst="rect">
            <a:avLst/>
          </a:prstGeom>
        </p:spPr>
      </p:pic>
    </p:spTree>
    <p:extLst>
      <p:ext uri="{BB962C8B-B14F-4D97-AF65-F5344CB8AC3E}">
        <p14:creationId xmlns:p14="http://schemas.microsoft.com/office/powerpoint/2010/main" val="64641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Data Files</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1717393"/>
          </a:xfrm>
        </p:spPr>
        <p:txBody>
          <a:bodyPr/>
          <a:lstStyle/>
          <a:p>
            <a:pPr marL="457200" indent="-457200">
              <a:buFont typeface="Arial" panose="020B0604020202020204" pitchFamily="34" charset="0"/>
              <a:buChar char="•"/>
            </a:pPr>
            <a:r>
              <a:rPr lang="en-US" dirty="0"/>
              <a:t>Parquet Files</a:t>
            </a:r>
          </a:p>
          <a:p>
            <a:pPr marL="457200" indent="-457200">
              <a:buFont typeface="Arial" panose="020B0604020202020204" pitchFamily="34" charset="0"/>
              <a:buChar char="•"/>
            </a:pPr>
            <a:r>
              <a:rPr lang="en-US" dirty="0"/>
              <a:t>Actual data</a:t>
            </a:r>
          </a:p>
          <a:p>
            <a:pPr marL="457200" indent="-457200">
              <a:buFont typeface="Arial" panose="020B0604020202020204" pitchFamily="34" charset="0"/>
              <a:buChar char="•"/>
            </a:pPr>
            <a:r>
              <a:rPr lang="en-US" dirty="0"/>
              <a:t>Partitioning is applied</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11</a:t>
            </a:fld>
            <a:endParaRPr lang="en-US"/>
          </a:p>
        </p:txBody>
      </p:sp>
      <p:pic>
        <p:nvPicPr>
          <p:cNvPr id="6" name="Picture 5">
            <a:extLst>
              <a:ext uri="{FF2B5EF4-FFF2-40B4-BE49-F238E27FC236}">
                <a16:creationId xmlns:a16="http://schemas.microsoft.com/office/drawing/2014/main" id="{EFA7F8D6-FE67-4D1A-88DF-9C69E6FFB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69" y="1409699"/>
            <a:ext cx="5307420" cy="4533900"/>
          </a:xfrm>
          <a:prstGeom prst="rect">
            <a:avLst/>
          </a:prstGeom>
        </p:spPr>
      </p:pic>
    </p:spTree>
    <p:extLst>
      <p:ext uri="{BB962C8B-B14F-4D97-AF65-F5344CB8AC3E}">
        <p14:creationId xmlns:p14="http://schemas.microsoft.com/office/powerpoint/2010/main" val="2264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609600" y="914401"/>
            <a:ext cx="10972800" cy="535531"/>
          </a:xfrm>
        </p:spPr>
        <p:txBody>
          <a:bodyPr/>
          <a:lstStyle/>
          <a:p>
            <a:r>
              <a:rPr lang="en-US" dirty="0"/>
              <a:t>Step by Step</a:t>
            </a:r>
          </a:p>
        </p:txBody>
      </p:sp>
      <p:sp>
        <p:nvSpPr>
          <p:cNvPr id="2" name="Slide Number Placeholder 1">
            <a:extLst>
              <a:ext uri="{FF2B5EF4-FFF2-40B4-BE49-F238E27FC236}">
                <a16:creationId xmlns:a16="http://schemas.microsoft.com/office/drawing/2014/main" id="{65E034A6-D997-0A4D-975E-548A613CBD29}"/>
              </a:ext>
            </a:extLst>
          </p:cNvPr>
          <p:cNvSpPr>
            <a:spLocks noGrp="1"/>
          </p:cNvSpPr>
          <p:nvPr>
            <p:ph type="sldNum" sz="quarter" idx="12"/>
          </p:nvPr>
        </p:nvSpPr>
        <p:spPr>
          <a:xfrm>
            <a:off x="7830397" y="6326076"/>
            <a:ext cx="2743200" cy="365125"/>
          </a:xfrm>
        </p:spPr>
        <p:txBody>
          <a:bodyPr/>
          <a:lstStyle/>
          <a:p>
            <a:fld id="{EB4B8DE2-A4E8-46E4-8BBF-D75455EFF32C}" type="slidenum">
              <a:rPr lang="en-US" smtClean="0"/>
              <a:pPr/>
              <a:t>12</a:t>
            </a:fld>
            <a:endParaRPr lang="en-US"/>
          </a:p>
        </p:txBody>
      </p:sp>
      <p:sp>
        <p:nvSpPr>
          <p:cNvPr id="6" name="Content Placeholder 2">
            <a:extLst>
              <a:ext uri="{FF2B5EF4-FFF2-40B4-BE49-F238E27FC236}">
                <a16:creationId xmlns:a16="http://schemas.microsoft.com/office/drawing/2014/main" id="{39CBF54D-464E-4DC2-A2B3-01476C70A278}"/>
              </a:ext>
            </a:extLst>
          </p:cNvPr>
          <p:cNvSpPr txBox="1">
            <a:spLocks/>
          </p:cNvSpPr>
          <p:nvPr/>
        </p:nvSpPr>
        <p:spPr>
          <a:xfrm>
            <a:off x="609600" y="1714501"/>
            <a:ext cx="5035297" cy="97402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Write data to S3 via. Iceberg</a:t>
            </a:r>
          </a:p>
        </p:txBody>
      </p:sp>
      <p:pic>
        <p:nvPicPr>
          <p:cNvPr id="12" name="Picture 11">
            <a:extLst>
              <a:ext uri="{FF2B5EF4-FFF2-40B4-BE49-F238E27FC236}">
                <a16:creationId xmlns:a16="http://schemas.microsoft.com/office/drawing/2014/main" id="{F05FD0C6-6758-4A74-AFE4-EFE692FD4FAE}"/>
              </a:ext>
            </a:extLst>
          </p:cNvPr>
          <p:cNvPicPr>
            <a:picLocks noChangeAspect="1"/>
          </p:cNvPicPr>
          <p:nvPr/>
        </p:nvPicPr>
        <p:blipFill rotWithShape="1">
          <a:blip r:embed="rId3">
            <a:extLst>
              <a:ext uri="{28A0092B-C50C-407E-A947-70E740481C1C}">
                <a14:useLocalDpi xmlns:a14="http://schemas.microsoft.com/office/drawing/2010/main" val="0"/>
              </a:ext>
            </a:extLst>
          </a:blip>
          <a:srcRect t="82000"/>
          <a:stretch/>
        </p:blipFill>
        <p:spPr>
          <a:xfrm>
            <a:off x="5644897" y="5312807"/>
            <a:ext cx="4838700" cy="1013269"/>
          </a:xfrm>
          <a:prstGeom prst="rect">
            <a:avLst/>
          </a:prstGeom>
        </p:spPr>
      </p:pic>
      <p:pic>
        <p:nvPicPr>
          <p:cNvPr id="16" name="Picture 15">
            <a:extLst>
              <a:ext uri="{FF2B5EF4-FFF2-40B4-BE49-F238E27FC236}">
                <a16:creationId xmlns:a16="http://schemas.microsoft.com/office/drawing/2014/main" id="{1407B667-3704-401F-9573-5D76AE667AAB}"/>
              </a:ext>
            </a:extLst>
          </p:cNvPr>
          <p:cNvPicPr>
            <a:picLocks noChangeAspect="1"/>
          </p:cNvPicPr>
          <p:nvPr/>
        </p:nvPicPr>
        <p:blipFill rotWithShape="1">
          <a:blip r:embed="rId3">
            <a:extLst>
              <a:ext uri="{28A0092B-C50C-407E-A947-70E740481C1C}">
                <a14:useLocalDpi xmlns:a14="http://schemas.microsoft.com/office/drawing/2010/main" val="0"/>
              </a:ext>
            </a:extLst>
          </a:blip>
          <a:srcRect t="64712" b="17288"/>
          <a:stretch/>
        </p:blipFill>
        <p:spPr>
          <a:xfrm>
            <a:off x="5644897" y="4156139"/>
            <a:ext cx="4838700" cy="1013269"/>
          </a:xfrm>
          <a:prstGeom prst="rect">
            <a:avLst/>
          </a:prstGeom>
        </p:spPr>
      </p:pic>
      <p:pic>
        <p:nvPicPr>
          <p:cNvPr id="18" name="Picture 17">
            <a:extLst>
              <a:ext uri="{FF2B5EF4-FFF2-40B4-BE49-F238E27FC236}">
                <a16:creationId xmlns:a16="http://schemas.microsoft.com/office/drawing/2014/main" id="{A6DECA28-0102-4C8F-AAF8-C10938FBE026}"/>
              </a:ext>
            </a:extLst>
          </p:cNvPr>
          <p:cNvPicPr>
            <a:picLocks noChangeAspect="1"/>
          </p:cNvPicPr>
          <p:nvPr/>
        </p:nvPicPr>
        <p:blipFill rotWithShape="1">
          <a:blip r:embed="rId3">
            <a:extLst>
              <a:ext uri="{28A0092B-C50C-407E-A947-70E740481C1C}">
                <a14:useLocalDpi xmlns:a14="http://schemas.microsoft.com/office/drawing/2010/main" val="0"/>
              </a:ext>
            </a:extLst>
          </a:blip>
          <a:srcRect l="18646" t="48812" r="8030" b="33810"/>
          <a:stretch/>
        </p:blipFill>
        <p:spPr>
          <a:xfrm>
            <a:off x="6547106" y="3034522"/>
            <a:ext cx="3547870" cy="978217"/>
          </a:xfrm>
          <a:prstGeom prst="rect">
            <a:avLst/>
          </a:prstGeom>
        </p:spPr>
      </p:pic>
      <p:pic>
        <p:nvPicPr>
          <p:cNvPr id="20" name="Picture 19">
            <a:extLst>
              <a:ext uri="{FF2B5EF4-FFF2-40B4-BE49-F238E27FC236}">
                <a16:creationId xmlns:a16="http://schemas.microsoft.com/office/drawing/2014/main" id="{5C98D9EB-7881-4EC3-8CF0-0E5DF6BA6735}"/>
              </a:ext>
            </a:extLst>
          </p:cNvPr>
          <p:cNvPicPr>
            <a:picLocks noChangeAspect="1"/>
          </p:cNvPicPr>
          <p:nvPr/>
        </p:nvPicPr>
        <p:blipFill rotWithShape="1">
          <a:blip r:embed="rId3">
            <a:extLst>
              <a:ext uri="{28A0092B-C50C-407E-A947-70E740481C1C}">
                <a14:useLocalDpi xmlns:a14="http://schemas.microsoft.com/office/drawing/2010/main" val="0"/>
              </a:ext>
            </a:extLst>
          </a:blip>
          <a:srcRect t="23523" b="53086"/>
          <a:stretch/>
        </p:blipFill>
        <p:spPr>
          <a:xfrm>
            <a:off x="5644897" y="1430940"/>
            <a:ext cx="4838700" cy="1316737"/>
          </a:xfrm>
          <a:prstGeom prst="rect">
            <a:avLst/>
          </a:prstGeom>
        </p:spPr>
      </p:pic>
      <p:pic>
        <p:nvPicPr>
          <p:cNvPr id="22" name="Picture 21">
            <a:extLst>
              <a:ext uri="{FF2B5EF4-FFF2-40B4-BE49-F238E27FC236}">
                <a16:creationId xmlns:a16="http://schemas.microsoft.com/office/drawing/2014/main" id="{BCB6D884-9892-4C10-B79E-C6E1B9306118}"/>
              </a:ext>
            </a:extLst>
          </p:cNvPr>
          <p:cNvPicPr>
            <a:picLocks noChangeAspect="1"/>
          </p:cNvPicPr>
          <p:nvPr/>
        </p:nvPicPr>
        <p:blipFill rotWithShape="1">
          <a:blip r:embed="rId3">
            <a:extLst>
              <a:ext uri="{28A0092B-C50C-407E-A947-70E740481C1C}">
                <a14:useLocalDpi xmlns:a14="http://schemas.microsoft.com/office/drawing/2010/main" val="0"/>
              </a:ext>
            </a:extLst>
          </a:blip>
          <a:srcRect b="79642"/>
          <a:stretch/>
        </p:blipFill>
        <p:spPr>
          <a:xfrm>
            <a:off x="5930647" y="188594"/>
            <a:ext cx="4838700" cy="1146000"/>
          </a:xfrm>
          <a:prstGeom prst="rect">
            <a:avLst/>
          </a:prstGeom>
        </p:spPr>
      </p:pic>
      <p:cxnSp>
        <p:nvCxnSpPr>
          <p:cNvPr id="25" name="Straight Arrow Connector 24">
            <a:extLst>
              <a:ext uri="{FF2B5EF4-FFF2-40B4-BE49-F238E27FC236}">
                <a16:creationId xmlns:a16="http://schemas.microsoft.com/office/drawing/2014/main" id="{4F3EA490-D940-4DBF-8C90-FCFECBACBA8A}"/>
              </a:ext>
            </a:extLst>
          </p:cNvPr>
          <p:cNvCxnSpPr/>
          <p:nvPr/>
        </p:nvCxnSpPr>
        <p:spPr>
          <a:xfrm>
            <a:off x="11160253" y="5193124"/>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22803B6-FF7B-4F98-BB00-FEE55C4A8707}"/>
              </a:ext>
            </a:extLst>
          </p:cNvPr>
          <p:cNvGrpSpPr/>
          <p:nvPr/>
        </p:nvGrpSpPr>
        <p:grpSpPr>
          <a:xfrm>
            <a:off x="7551421" y="3894011"/>
            <a:ext cx="1042416" cy="448091"/>
            <a:chOff x="8650224" y="3857435"/>
            <a:chExt cx="1042416" cy="448091"/>
          </a:xfrm>
        </p:grpSpPr>
        <p:cxnSp>
          <p:nvCxnSpPr>
            <p:cNvPr id="26" name="Straight Arrow Connector 25">
              <a:extLst>
                <a:ext uri="{FF2B5EF4-FFF2-40B4-BE49-F238E27FC236}">
                  <a16:creationId xmlns:a16="http://schemas.microsoft.com/office/drawing/2014/main" id="{2986DC49-98B9-4BD4-9272-2376E31451D4}"/>
                </a:ext>
              </a:extLst>
            </p:cNvPr>
            <p:cNvCxnSpPr/>
            <p:nvPr/>
          </p:nvCxnSpPr>
          <p:spPr>
            <a:xfrm>
              <a:off x="8650224" y="3857435"/>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AC4DDC-287F-4784-A3A6-6618FDF09126}"/>
                </a:ext>
              </a:extLst>
            </p:cNvPr>
            <p:cNvCxnSpPr>
              <a:cxnSpLocks/>
            </p:cNvCxnSpPr>
            <p:nvPr/>
          </p:nvCxnSpPr>
          <p:spPr>
            <a:xfrm>
              <a:off x="8839200" y="3857435"/>
              <a:ext cx="853440" cy="44809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8F03A352-A50F-45B7-B5EB-C36BB09F3D86}"/>
              </a:ext>
            </a:extLst>
          </p:cNvPr>
          <p:cNvCxnSpPr/>
          <p:nvPr/>
        </p:nvCxnSpPr>
        <p:spPr>
          <a:xfrm>
            <a:off x="7514845" y="273415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CCF2C1-B052-45AB-9DC5-6940924DE7B9}"/>
              </a:ext>
            </a:extLst>
          </p:cNvPr>
          <p:cNvCxnSpPr>
            <a:cxnSpLocks/>
          </p:cNvCxnSpPr>
          <p:nvPr/>
        </p:nvCxnSpPr>
        <p:spPr>
          <a:xfrm>
            <a:off x="7514845" y="1218742"/>
            <a:ext cx="0" cy="2377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B6EEE7E4-D0F3-46F0-AFA1-D2433D38747D}"/>
              </a:ext>
            </a:extLst>
          </p:cNvPr>
          <p:cNvPicPr>
            <a:picLocks noChangeAspect="1"/>
          </p:cNvPicPr>
          <p:nvPr/>
        </p:nvPicPr>
        <p:blipFill rotWithShape="1">
          <a:blip r:embed="rId3">
            <a:extLst>
              <a:ext uri="{28A0092B-C50C-407E-A947-70E740481C1C}">
                <a14:useLocalDpi xmlns:a14="http://schemas.microsoft.com/office/drawing/2010/main" val="0"/>
              </a:ext>
            </a:extLst>
          </a:blip>
          <a:srcRect l="60094" t="82000" r="5135"/>
          <a:stretch/>
        </p:blipFill>
        <p:spPr>
          <a:xfrm>
            <a:off x="10464547" y="5312806"/>
            <a:ext cx="1682493" cy="1013269"/>
          </a:xfrm>
          <a:prstGeom prst="rect">
            <a:avLst/>
          </a:prstGeom>
        </p:spPr>
      </p:pic>
      <p:pic>
        <p:nvPicPr>
          <p:cNvPr id="38" name="Picture 37">
            <a:extLst>
              <a:ext uri="{FF2B5EF4-FFF2-40B4-BE49-F238E27FC236}">
                <a16:creationId xmlns:a16="http://schemas.microsoft.com/office/drawing/2014/main" id="{6E7B489F-FE58-4B2E-A820-465BAE231FE6}"/>
              </a:ext>
            </a:extLst>
          </p:cNvPr>
          <p:cNvPicPr>
            <a:picLocks noChangeAspect="1"/>
          </p:cNvPicPr>
          <p:nvPr/>
        </p:nvPicPr>
        <p:blipFill rotWithShape="1">
          <a:blip r:embed="rId3">
            <a:extLst>
              <a:ext uri="{28A0092B-C50C-407E-A947-70E740481C1C}">
                <a14:useLocalDpi xmlns:a14="http://schemas.microsoft.com/office/drawing/2010/main" val="0"/>
              </a:ext>
            </a:extLst>
          </a:blip>
          <a:srcRect l="58874" t="64712" b="17288"/>
          <a:stretch/>
        </p:blipFill>
        <p:spPr>
          <a:xfrm>
            <a:off x="10367205" y="4156138"/>
            <a:ext cx="1989965" cy="1013269"/>
          </a:xfrm>
          <a:prstGeom prst="rect">
            <a:avLst/>
          </a:prstGeom>
        </p:spPr>
      </p:pic>
      <p:grpSp>
        <p:nvGrpSpPr>
          <p:cNvPr id="39" name="Group 38">
            <a:extLst>
              <a:ext uri="{FF2B5EF4-FFF2-40B4-BE49-F238E27FC236}">
                <a16:creationId xmlns:a16="http://schemas.microsoft.com/office/drawing/2014/main" id="{C5B2C7B1-7803-441F-B3EB-84D29DF7F202}"/>
              </a:ext>
            </a:extLst>
          </p:cNvPr>
          <p:cNvGrpSpPr/>
          <p:nvPr/>
        </p:nvGrpSpPr>
        <p:grpSpPr>
          <a:xfrm>
            <a:off x="7551421" y="5193124"/>
            <a:ext cx="1761744" cy="390144"/>
            <a:chOff x="8668512" y="5132832"/>
            <a:chExt cx="1761744" cy="390144"/>
          </a:xfrm>
        </p:grpSpPr>
        <p:cxnSp>
          <p:nvCxnSpPr>
            <p:cNvPr id="40" name="Straight Arrow Connector 39">
              <a:extLst>
                <a:ext uri="{FF2B5EF4-FFF2-40B4-BE49-F238E27FC236}">
                  <a16:creationId xmlns:a16="http://schemas.microsoft.com/office/drawing/2014/main" id="{5D5AC80C-3210-4827-B4E0-BB945535CA0C}"/>
                </a:ext>
              </a:extLst>
            </p:cNvPr>
            <p:cNvCxnSpPr/>
            <p:nvPr/>
          </p:nvCxnSpPr>
          <p:spPr>
            <a:xfrm>
              <a:off x="8668512" y="513283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8411D96-DE43-4EBB-8071-709127D615A2}"/>
                </a:ext>
              </a:extLst>
            </p:cNvPr>
            <p:cNvCxnSpPr/>
            <p:nvPr/>
          </p:nvCxnSpPr>
          <p:spPr>
            <a:xfrm>
              <a:off x="10430256" y="5132832"/>
              <a:ext cx="0"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42" name="Picture 41">
            <a:extLst>
              <a:ext uri="{FF2B5EF4-FFF2-40B4-BE49-F238E27FC236}">
                <a16:creationId xmlns:a16="http://schemas.microsoft.com/office/drawing/2014/main" id="{EAB4DB19-D2B5-4ACD-A7D4-6DE36A14109A}"/>
              </a:ext>
            </a:extLst>
          </p:cNvPr>
          <p:cNvPicPr>
            <a:picLocks noChangeAspect="1"/>
          </p:cNvPicPr>
          <p:nvPr/>
        </p:nvPicPr>
        <p:blipFill rotWithShape="1">
          <a:blip r:embed="rId3">
            <a:extLst>
              <a:ext uri="{28A0092B-C50C-407E-A947-70E740481C1C}">
                <a14:useLocalDpi xmlns:a14="http://schemas.microsoft.com/office/drawing/2010/main" val="0"/>
              </a:ext>
            </a:extLst>
          </a:blip>
          <a:srcRect l="20336" t="48812" r="42068" b="33810"/>
          <a:stretch/>
        </p:blipFill>
        <p:spPr>
          <a:xfrm>
            <a:off x="10072115" y="3034522"/>
            <a:ext cx="1819091" cy="978218"/>
          </a:xfrm>
          <a:prstGeom prst="rect">
            <a:avLst/>
          </a:prstGeom>
        </p:spPr>
      </p:pic>
      <p:grpSp>
        <p:nvGrpSpPr>
          <p:cNvPr id="43" name="Group 42">
            <a:extLst>
              <a:ext uri="{FF2B5EF4-FFF2-40B4-BE49-F238E27FC236}">
                <a16:creationId xmlns:a16="http://schemas.microsoft.com/office/drawing/2014/main" id="{52E6E583-C9D9-488B-A26F-4AEE7589826B}"/>
              </a:ext>
            </a:extLst>
          </p:cNvPr>
          <p:cNvGrpSpPr/>
          <p:nvPr/>
        </p:nvGrpSpPr>
        <p:grpSpPr>
          <a:xfrm>
            <a:off x="10043359" y="3908623"/>
            <a:ext cx="1116894" cy="375532"/>
            <a:chOff x="8575746" y="3944606"/>
            <a:chExt cx="1116894" cy="375532"/>
          </a:xfrm>
        </p:grpSpPr>
        <p:cxnSp>
          <p:nvCxnSpPr>
            <p:cNvPr id="44" name="Straight Arrow Connector 43">
              <a:extLst>
                <a:ext uri="{FF2B5EF4-FFF2-40B4-BE49-F238E27FC236}">
                  <a16:creationId xmlns:a16="http://schemas.microsoft.com/office/drawing/2014/main" id="{74F67383-5910-49EB-93C5-8CBAD949786C}"/>
                </a:ext>
              </a:extLst>
            </p:cNvPr>
            <p:cNvCxnSpPr>
              <a:cxnSpLocks/>
            </p:cNvCxnSpPr>
            <p:nvPr/>
          </p:nvCxnSpPr>
          <p:spPr>
            <a:xfrm flipH="1">
              <a:off x="8575746" y="3944606"/>
              <a:ext cx="829988" cy="375532"/>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3206D9-62EA-4E42-80AE-0CCE8362EDE8}"/>
                </a:ext>
              </a:extLst>
            </p:cNvPr>
            <p:cNvCxnSpPr>
              <a:cxnSpLocks/>
            </p:cNvCxnSpPr>
            <p:nvPr/>
          </p:nvCxnSpPr>
          <p:spPr>
            <a:xfrm>
              <a:off x="9692639" y="3944606"/>
              <a:ext cx="1" cy="36092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72FB1AE6-79FA-4983-B0C3-6007338E1CC1}"/>
              </a:ext>
            </a:extLst>
          </p:cNvPr>
          <p:cNvPicPr>
            <a:picLocks noChangeAspect="1"/>
          </p:cNvPicPr>
          <p:nvPr/>
        </p:nvPicPr>
        <p:blipFill rotWithShape="1">
          <a:blip r:embed="rId4">
            <a:extLst>
              <a:ext uri="{28A0092B-C50C-407E-A947-70E740481C1C}">
                <a14:useLocalDpi xmlns:a14="http://schemas.microsoft.com/office/drawing/2010/main" val="0"/>
              </a:ext>
            </a:extLst>
          </a:blip>
          <a:srcRect l="57362" t="20547" r="4935" b="52588"/>
          <a:stretch/>
        </p:blipFill>
        <p:spPr>
          <a:xfrm>
            <a:off x="9559290" y="1274732"/>
            <a:ext cx="2488691" cy="1512275"/>
          </a:xfrm>
          <a:prstGeom prst="rect">
            <a:avLst/>
          </a:prstGeom>
        </p:spPr>
      </p:pic>
      <p:grpSp>
        <p:nvGrpSpPr>
          <p:cNvPr id="57" name="Group 56">
            <a:extLst>
              <a:ext uri="{FF2B5EF4-FFF2-40B4-BE49-F238E27FC236}">
                <a16:creationId xmlns:a16="http://schemas.microsoft.com/office/drawing/2014/main" id="{75CC79C0-18AB-4156-B07F-E466D6EE39DE}"/>
              </a:ext>
            </a:extLst>
          </p:cNvPr>
          <p:cNvGrpSpPr/>
          <p:nvPr/>
        </p:nvGrpSpPr>
        <p:grpSpPr>
          <a:xfrm>
            <a:off x="8275882" y="2688526"/>
            <a:ext cx="2898086" cy="535531"/>
            <a:chOff x="8677890" y="3769995"/>
            <a:chExt cx="1087628" cy="535531"/>
          </a:xfrm>
        </p:grpSpPr>
        <p:cxnSp>
          <p:nvCxnSpPr>
            <p:cNvPr id="58" name="Straight Arrow Connector 57">
              <a:extLst>
                <a:ext uri="{FF2B5EF4-FFF2-40B4-BE49-F238E27FC236}">
                  <a16:creationId xmlns:a16="http://schemas.microsoft.com/office/drawing/2014/main" id="{5D5B47B0-A626-4E4D-B04C-89AFC48D55A2}"/>
                </a:ext>
              </a:extLst>
            </p:cNvPr>
            <p:cNvCxnSpPr>
              <a:cxnSpLocks/>
            </p:cNvCxnSpPr>
            <p:nvPr/>
          </p:nvCxnSpPr>
          <p:spPr>
            <a:xfrm flipH="1">
              <a:off x="8677890" y="3829146"/>
              <a:ext cx="621219" cy="47638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348904E-72BE-4F03-BDC1-893D5E6CF3F2}"/>
                </a:ext>
              </a:extLst>
            </p:cNvPr>
            <p:cNvCxnSpPr>
              <a:cxnSpLocks/>
            </p:cNvCxnSpPr>
            <p:nvPr/>
          </p:nvCxnSpPr>
          <p:spPr>
            <a:xfrm flipH="1">
              <a:off x="9692640" y="3769995"/>
              <a:ext cx="72878" cy="3901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451F361-060C-4B3C-8F86-CB0783CCAD08}"/>
              </a:ext>
            </a:extLst>
          </p:cNvPr>
          <p:cNvCxnSpPr>
            <a:cxnSpLocks/>
          </p:cNvCxnSpPr>
          <p:nvPr/>
        </p:nvCxnSpPr>
        <p:spPr>
          <a:xfrm>
            <a:off x="8501974" y="1218742"/>
            <a:ext cx="1884471" cy="14028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6DD6D777-7B5A-4BA3-873C-228669D4457B}"/>
              </a:ext>
            </a:extLst>
          </p:cNvPr>
          <p:cNvSpPr txBox="1">
            <a:spLocks/>
          </p:cNvSpPr>
          <p:nvPr/>
        </p:nvSpPr>
        <p:spPr>
          <a:xfrm>
            <a:off x="609599" y="2701860"/>
            <a:ext cx="5035297" cy="146761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 Update several records in the Iceberg table and add several new records</a:t>
            </a:r>
          </a:p>
          <a:p>
            <a:pPr marL="514350" indent="-514350">
              <a:buAutoNum type="arabicPeriod"/>
            </a:pPr>
            <a:endParaRPr lang="en-US" dirty="0"/>
          </a:p>
        </p:txBody>
      </p:sp>
      <p:pic>
        <p:nvPicPr>
          <p:cNvPr id="32" name="Picture 31">
            <a:extLst>
              <a:ext uri="{FF2B5EF4-FFF2-40B4-BE49-F238E27FC236}">
                <a16:creationId xmlns:a16="http://schemas.microsoft.com/office/drawing/2014/main" id="{98B84A96-E98A-40BD-AF08-52313FC2F651}"/>
              </a:ext>
            </a:extLst>
          </p:cNvPr>
          <p:cNvPicPr>
            <a:picLocks noChangeAspect="1"/>
          </p:cNvPicPr>
          <p:nvPr/>
        </p:nvPicPr>
        <p:blipFill rotWithShape="1">
          <a:blip r:embed="rId3">
            <a:extLst>
              <a:ext uri="{28A0092B-C50C-407E-A947-70E740481C1C}">
                <a14:useLocalDpi xmlns:a14="http://schemas.microsoft.com/office/drawing/2010/main" val="0"/>
              </a:ext>
            </a:extLst>
          </a:blip>
          <a:srcRect l="17386" t="46818" r="21636" b="50705"/>
          <a:stretch/>
        </p:blipFill>
        <p:spPr>
          <a:xfrm>
            <a:off x="6362702" y="1394154"/>
            <a:ext cx="2950464" cy="139424"/>
          </a:xfrm>
          <a:prstGeom prst="rect">
            <a:avLst/>
          </a:prstGeom>
        </p:spPr>
      </p:pic>
      <p:pic>
        <p:nvPicPr>
          <p:cNvPr id="46" name="Picture 45">
            <a:extLst>
              <a:ext uri="{FF2B5EF4-FFF2-40B4-BE49-F238E27FC236}">
                <a16:creationId xmlns:a16="http://schemas.microsoft.com/office/drawing/2014/main" id="{8555C8C8-E118-47E4-9442-E895EF56EEBA}"/>
              </a:ext>
            </a:extLst>
          </p:cNvPr>
          <p:cNvPicPr>
            <a:picLocks noChangeAspect="1"/>
          </p:cNvPicPr>
          <p:nvPr/>
        </p:nvPicPr>
        <p:blipFill rotWithShape="1">
          <a:blip r:embed="rId3">
            <a:extLst>
              <a:ext uri="{28A0092B-C50C-407E-A947-70E740481C1C}">
                <a14:useLocalDpi xmlns:a14="http://schemas.microsoft.com/office/drawing/2010/main" val="0"/>
              </a:ext>
            </a:extLst>
          </a:blip>
          <a:srcRect l="244" t="49773" r="79362" b="45082"/>
          <a:stretch/>
        </p:blipFill>
        <p:spPr>
          <a:xfrm>
            <a:off x="5700905" y="1568707"/>
            <a:ext cx="986786" cy="289616"/>
          </a:xfrm>
          <a:prstGeom prst="rect">
            <a:avLst/>
          </a:prstGeom>
        </p:spPr>
      </p:pic>
      <p:pic>
        <p:nvPicPr>
          <p:cNvPr id="47" name="Picture 46">
            <a:extLst>
              <a:ext uri="{FF2B5EF4-FFF2-40B4-BE49-F238E27FC236}">
                <a16:creationId xmlns:a16="http://schemas.microsoft.com/office/drawing/2014/main" id="{9E3D01C8-6680-4ECC-A32A-8336DE861562}"/>
              </a:ext>
            </a:extLst>
          </p:cNvPr>
          <p:cNvPicPr>
            <a:picLocks noChangeAspect="1"/>
          </p:cNvPicPr>
          <p:nvPr/>
        </p:nvPicPr>
        <p:blipFill rotWithShape="1">
          <a:blip r:embed="rId3">
            <a:extLst>
              <a:ext uri="{28A0092B-C50C-407E-A947-70E740481C1C}">
                <a14:useLocalDpi xmlns:a14="http://schemas.microsoft.com/office/drawing/2010/main" val="0"/>
              </a:ext>
            </a:extLst>
          </a:blip>
          <a:srcRect l="45339" t="47097" r="-1268" b="50505"/>
          <a:stretch/>
        </p:blipFill>
        <p:spPr>
          <a:xfrm>
            <a:off x="9341867" y="1398576"/>
            <a:ext cx="2706114" cy="135002"/>
          </a:xfrm>
          <a:prstGeom prst="rect">
            <a:avLst/>
          </a:prstGeom>
        </p:spPr>
      </p:pic>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2718036"/>
            <a:ext cx="9302496" cy="1421928"/>
          </a:xfrm>
        </p:spPr>
        <p:txBody>
          <a:bodyPr/>
          <a:lstStyle/>
          <a:p>
            <a:r>
              <a:rPr lang="en-US" dirty="0"/>
              <a:t>AWS services commonly</a:t>
            </a:r>
            <a:br>
              <a:rPr lang="en-US" dirty="0"/>
            </a:br>
            <a:r>
              <a:rPr lang="en-US" dirty="0"/>
              <a:t>used with Iceberg</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13</a:t>
            </a:fld>
            <a:endParaRPr lang="en-US"/>
          </a:p>
        </p:txBody>
      </p:sp>
    </p:spTree>
    <p:extLst>
      <p:ext uri="{BB962C8B-B14F-4D97-AF65-F5344CB8AC3E}">
        <p14:creationId xmlns:p14="http://schemas.microsoft.com/office/powerpoint/2010/main" val="38856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72E6-B760-4943-AC5E-C3DF2BEBEB9F}"/>
              </a:ext>
            </a:extLst>
          </p:cNvPr>
          <p:cNvSpPr>
            <a:spLocks noGrp="1"/>
          </p:cNvSpPr>
          <p:nvPr>
            <p:ph type="title"/>
          </p:nvPr>
        </p:nvSpPr>
        <p:spPr>
          <a:xfrm>
            <a:off x="609600" y="914401"/>
            <a:ext cx="10972800" cy="535531"/>
          </a:xfrm>
        </p:spPr>
        <p:txBody>
          <a:bodyPr/>
          <a:lstStyle/>
          <a:p>
            <a:r>
              <a:rPr lang="en-US" dirty="0"/>
              <a:t>AWS services commonly used with Iceberg</a:t>
            </a:r>
          </a:p>
        </p:txBody>
      </p:sp>
      <p:sp>
        <p:nvSpPr>
          <p:cNvPr id="3" name="Text Placeholder 2">
            <a:extLst>
              <a:ext uri="{FF2B5EF4-FFF2-40B4-BE49-F238E27FC236}">
                <a16:creationId xmlns:a16="http://schemas.microsoft.com/office/drawing/2014/main" id="{457EEBDF-9B65-49F8-AFA9-82C21117F684}"/>
              </a:ext>
            </a:extLst>
          </p:cNvPr>
          <p:cNvSpPr>
            <a:spLocks noGrp="1"/>
          </p:cNvSpPr>
          <p:nvPr>
            <p:ph type="body" sz="quarter" idx="10"/>
          </p:nvPr>
        </p:nvSpPr>
        <p:spPr>
          <a:xfrm>
            <a:off x="609600" y="1714500"/>
            <a:ext cx="10972800" cy="2194447"/>
          </a:xfrm>
        </p:spPr>
        <p:txBody>
          <a:bodyPr/>
          <a:lstStyle/>
          <a:p>
            <a:r>
              <a:rPr lang="en-US" sz="2400" dirty="0"/>
              <a:t>“Iceberg is a high-performance format for huge analytic tables. Iceberg brings the reliability and simplicity of SQL tables to big data, while making it possible for engines like </a:t>
            </a:r>
            <a:r>
              <a:rPr lang="en-US" sz="2800" b="1" dirty="0"/>
              <a:t>Spark, Trino, Flink, Presto, Hive and Impala</a:t>
            </a:r>
            <a:r>
              <a:rPr lang="en-US" sz="2400" b="1" dirty="0"/>
              <a:t> </a:t>
            </a:r>
            <a:r>
              <a:rPr lang="en-US" sz="2400" dirty="0"/>
              <a:t>to safely work with the same tables, at the same time.”</a:t>
            </a:r>
          </a:p>
          <a:p>
            <a:endParaRPr lang="en-US" dirty="0"/>
          </a:p>
        </p:txBody>
      </p:sp>
      <p:sp>
        <p:nvSpPr>
          <p:cNvPr id="4" name="Slide Number Placeholder 3">
            <a:extLst>
              <a:ext uri="{FF2B5EF4-FFF2-40B4-BE49-F238E27FC236}">
                <a16:creationId xmlns:a16="http://schemas.microsoft.com/office/drawing/2014/main" id="{E35BC536-B079-4A23-BC6B-32C8EF1F1836}"/>
              </a:ext>
            </a:extLst>
          </p:cNvPr>
          <p:cNvSpPr>
            <a:spLocks noGrp="1"/>
          </p:cNvSpPr>
          <p:nvPr>
            <p:ph type="sldNum" sz="quarter" idx="13"/>
          </p:nvPr>
        </p:nvSpPr>
        <p:spPr/>
        <p:txBody>
          <a:bodyPr/>
          <a:lstStyle/>
          <a:p>
            <a:fld id="{EB4B8DE2-A4E8-46E4-8BBF-D75455EFF32C}" type="slidenum">
              <a:rPr lang="en-US" smtClean="0"/>
              <a:pPr/>
              <a:t>14</a:t>
            </a:fld>
            <a:endParaRPr lang="en-US"/>
          </a:p>
        </p:txBody>
      </p:sp>
      <p:pic>
        <p:nvPicPr>
          <p:cNvPr id="6" name="Graphic 22">
            <a:extLst>
              <a:ext uri="{FF2B5EF4-FFF2-40B4-BE49-F238E27FC236}">
                <a16:creationId xmlns:a16="http://schemas.microsoft.com/office/drawing/2014/main" id="{BA1F07C2-8575-4EE7-8B34-DE3E98DCC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134" y="3887503"/>
            <a:ext cx="1207513" cy="12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a:extLst>
              <a:ext uri="{FF2B5EF4-FFF2-40B4-BE49-F238E27FC236}">
                <a16:creationId xmlns:a16="http://schemas.microsoft.com/office/drawing/2014/main" id="{486523FD-D430-4AD6-BCC2-75F9EF76A8A5}"/>
              </a:ext>
            </a:extLst>
          </p:cNvPr>
          <p:cNvSpPr txBox="1">
            <a:spLocks noChangeArrowheads="1"/>
          </p:cNvSpPr>
          <p:nvPr/>
        </p:nvSpPr>
        <p:spPr bwMode="auto">
          <a:xfrm>
            <a:off x="2422715" y="513791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8" name="Graphic 14">
            <a:extLst>
              <a:ext uri="{FF2B5EF4-FFF2-40B4-BE49-F238E27FC236}">
                <a16:creationId xmlns:a16="http://schemas.microsoft.com/office/drawing/2014/main" id="{E7E2E929-51B7-45D8-AE29-07E76E4C6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577" y="3890460"/>
            <a:ext cx="1207511" cy="1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9712AECD-7E20-4BD9-B3DA-02A867805547}"/>
              </a:ext>
            </a:extLst>
          </p:cNvPr>
          <p:cNvSpPr txBox="1">
            <a:spLocks noChangeArrowheads="1"/>
          </p:cNvSpPr>
          <p:nvPr/>
        </p:nvSpPr>
        <p:spPr bwMode="auto">
          <a:xfrm>
            <a:off x="6849456" y="513791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10" name="Graphic 6">
            <a:extLst>
              <a:ext uri="{FF2B5EF4-FFF2-40B4-BE49-F238E27FC236}">
                <a16:creationId xmlns:a16="http://schemas.microsoft.com/office/drawing/2014/main" id="{BDCCCB6B-7871-4688-884C-B8E754EF3C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75" y="3887504"/>
            <a:ext cx="1207512" cy="120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E7337DF-53AF-4D10-94AB-B29936F2CD79}"/>
              </a:ext>
            </a:extLst>
          </p:cNvPr>
          <p:cNvSpPr txBox="1">
            <a:spLocks noChangeArrowheads="1"/>
          </p:cNvSpPr>
          <p:nvPr/>
        </p:nvSpPr>
        <p:spPr bwMode="auto">
          <a:xfrm>
            <a:off x="4715065" y="514086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spTree>
    <p:extLst>
      <p:ext uri="{BB962C8B-B14F-4D97-AF65-F5344CB8AC3E}">
        <p14:creationId xmlns:p14="http://schemas.microsoft.com/office/powerpoint/2010/main" val="33756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9302496" cy="757130"/>
          </a:xfrm>
        </p:spPr>
        <p:txBody>
          <a:bodyPr/>
          <a:lstStyle/>
          <a:p>
            <a:r>
              <a:rPr lang="en-US" dirty="0"/>
              <a:t>Demonstration</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15</a:t>
            </a:fld>
            <a:endParaRPr lang="en-US"/>
          </a:p>
        </p:txBody>
      </p:sp>
    </p:spTree>
    <p:extLst>
      <p:ext uri="{BB962C8B-B14F-4D97-AF65-F5344CB8AC3E}">
        <p14:creationId xmlns:p14="http://schemas.microsoft.com/office/powerpoint/2010/main" val="277273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236D-8BDE-4EDE-AEA0-B0362F5E10A3}"/>
              </a:ext>
            </a:extLst>
          </p:cNvPr>
          <p:cNvSpPr>
            <a:spLocks noGrp="1"/>
          </p:cNvSpPr>
          <p:nvPr>
            <p:ph type="title"/>
          </p:nvPr>
        </p:nvSpPr>
        <p:spPr/>
        <p:txBody>
          <a:bodyPr/>
          <a:lstStyle/>
          <a:p>
            <a:r>
              <a:rPr lang="en-US" dirty="0"/>
              <a:t>Resources</a:t>
            </a:r>
          </a:p>
        </p:txBody>
      </p:sp>
      <p:sp>
        <p:nvSpPr>
          <p:cNvPr id="4" name="Slide Number Placeholder 3">
            <a:extLst>
              <a:ext uri="{FF2B5EF4-FFF2-40B4-BE49-F238E27FC236}">
                <a16:creationId xmlns:a16="http://schemas.microsoft.com/office/drawing/2014/main" id="{CF4A74FB-7F5A-4152-BD82-1E6F6FD3AC82}"/>
              </a:ext>
            </a:extLst>
          </p:cNvPr>
          <p:cNvSpPr>
            <a:spLocks noGrp="1"/>
          </p:cNvSpPr>
          <p:nvPr>
            <p:ph type="sldNum" sz="quarter" idx="13"/>
          </p:nvPr>
        </p:nvSpPr>
        <p:spPr/>
        <p:txBody>
          <a:bodyPr/>
          <a:lstStyle/>
          <a:p>
            <a:fld id="{EB4B8DE2-A4E8-46E4-8BBF-D75455EFF32C}" type="slidenum">
              <a:rPr lang="en-US" smtClean="0"/>
              <a:pPr/>
              <a:t>16</a:t>
            </a:fld>
            <a:endParaRPr lang="en-US"/>
          </a:p>
        </p:txBody>
      </p:sp>
      <p:sp>
        <p:nvSpPr>
          <p:cNvPr id="9" name="Content Placeholder 2">
            <a:extLst>
              <a:ext uri="{FF2B5EF4-FFF2-40B4-BE49-F238E27FC236}">
                <a16:creationId xmlns:a16="http://schemas.microsoft.com/office/drawing/2014/main" id="{5AF4A04F-5858-4B18-8DA5-E688F6F90808}"/>
              </a:ext>
            </a:extLst>
          </p:cNvPr>
          <p:cNvSpPr txBox="1">
            <a:spLocks/>
          </p:cNvSpPr>
          <p:nvPr/>
        </p:nvSpPr>
        <p:spPr>
          <a:xfrm>
            <a:off x="609600" y="1714500"/>
            <a:ext cx="11062800" cy="438551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hlinkClick r:id="rId2"/>
              </a:rPr>
              <a:t>Iceberg on EMR and Athena Workshop</a:t>
            </a:r>
            <a:endParaRPr lang="en-US" dirty="0"/>
          </a:p>
          <a:p>
            <a:pPr marL="457200" indent="-457200"/>
            <a:r>
              <a:rPr lang="en-US" dirty="0">
                <a:hlinkClick r:id="rId3"/>
              </a:rPr>
              <a:t>GitHub – Athena + Iceberg Materials</a:t>
            </a:r>
            <a:endParaRPr lang="en-US" dirty="0"/>
          </a:p>
          <a:p>
            <a:pPr marL="457200" indent="-457200"/>
            <a:r>
              <a:rPr lang="en-US" dirty="0"/>
              <a:t>Blogs</a:t>
            </a:r>
          </a:p>
          <a:p>
            <a:pPr marL="742950" lvl="1" indent="-457200"/>
            <a:r>
              <a:rPr lang="en-US" dirty="0">
                <a:hlinkClick r:id="rId4"/>
              </a:rPr>
              <a:t>Build a high-performance, ACID compliant, evolving data lake using Apache Iceberg on Amazon EMR</a:t>
            </a:r>
            <a:endParaRPr lang="en-US" dirty="0"/>
          </a:p>
          <a:p>
            <a:pPr marL="742950" lvl="1" indent="-457200"/>
            <a:r>
              <a:rPr lang="en-US" dirty="0">
                <a:hlinkClick r:id="rId5"/>
              </a:rPr>
              <a:t>Implement a CDC-based UPSERT in a data lake using Apache Iceberg and AWS Glue</a:t>
            </a:r>
            <a:endParaRPr lang="en-US" dirty="0"/>
          </a:p>
          <a:p>
            <a:pPr marL="742950" lvl="1" indent="-457200"/>
            <a:r>
              <a:rPr lang="en-US" dirty="0">
                <a:hlinkClick r:id="rId4"/>
              </a:rPr>
              <a:t>Built an Apache Iceberg data lake using Amazon Athena, Amazon EMR and AWS Glue</a:t>
            </a:r>
            <a:endParaRPr lang="en-US" dirty="0"/>
          </a:p>
        </p:txBody>
      </p:sp>
    </p:spTree>
    <p:extLst>
      <p:ext uri="{BB962C8B-B14F-4D97-AF65-F5344CB8AC3E}">
        <p14:creationId xmlns:p14="http://schemas.microsoft.com/office/powerpoint/2010/main" val="399833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FB6A-995C-4667-B3E1-716FF7BB5DE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693960B-AEDD-449F-9F13-E7EAEF60EF95}"/>
              </a:ext>
            </a:extLst>
          </p:cNvPr>
          <p:cNvSpPr>
            <a:spLocks noGrp="1"/>
          </p:cNvSpPr>
          <p:nvPr>
            <p:ph type="body" sz="quarter" idx="10"/>
          </p:nvPr>
        </p:nvSpPr>
        <p:spPr>
          <a:xfrm>
            <a:off x="609600" y="1714500"/>
            <a:ext cx="10972800" cy="4970591"/>
          </a:xfrm>
        </p:spPr>
        <p:txBody>
          <a:bodyPr/>
          <a:lstStyle/>
          <a:p>
            <a:pPr marL="342900" indent="-342900">
              <a:lnSpc>
                <a:spcPct val="100000"/>
              </a:lnSpc>
              <a:buFont typeface="Arial" panose="020B0604020202020204" pitchFamily="34" charset="0"/>
              <a:buChar char="•"/>
            </a:pPr>
            <a:r>
              <a:rPr lang="en-US" sz="3200" dirty="0"/>
              <a:t>What is Iceberg?</a:t>
            </a:r>
          </a:p>
          <a:p>
            <a:pPr marL="342900" indent="-342900">
              <a:lnSpc>
                <a:spcPct val="100000"/>
              </a:lnSpc>
              <a:buFont typeface="Arial" panose="020B0604020202020204" pitchFamily="34" charset="0"/>
              <a:buChar char="•"/>
            </a:pPr>
            <a:r>
              <a:rPr lang="en-US" sz="3200" dirty="0"/>
              <a:t>How does Iceberg work?</a:t>
            </a:r>
          </a:p>
          <a:p>
            <a:pPr marL="342900" indent="-342900">
              <a:lnSpc>
                <a:spcPct val="100000"/>
              </a:lnSpc>
              <a:buFont typeface="Arial" panose="020B0604020202020204" pitchFamily="34" charset="0"/>
              <a:buChar char="•"/>
            </a:pPr>
            <a:r>
              <a:rPr lang="en-US" sz="3200" dirty="0"/>
              <a:t>AWS services commonly used with Iceberg?</a:t>
            </a:r>
          </a:p>
          <a:p>
            <a:pPr marL="342900" indent="-342900">
              <a:lnSpc>
                <a:spcPct val="100000"/>
              </a:lnSpc>
              <a:buFont typeface="Arial" panose="020B0604020202020204" pitchFamily="34" charset="0"/>
              <a:buChar char="•"/>
            </a:pPr>
            <a:r>
              <a:rPr lang="en-US" sz="3200" dirty="0"/>
              <a:t>Demonstration</a:t>
            </a:r>
          </a:p>
          <a:p>
            <a:pPr marL="342900" indent="-342900">
              <a:lnSpc>
                <a:spcPct val="100000"/>
              </a:lnSpc>
              <a:buFont typeface="Arial" panose="020B0604020202020204" pitchFamily="34" charset="0"/>
              <a:buChar char="•"/>
            </a:pPr>
            <a:endParaRPr lang="en-US" sz="3200" dirty="0"/>
          </a:p>
          <a:p>
            <a:pPr marL="342900" indent="-342900">
              <a:lnSpc>
                <a:spcPct val="100000"/>
              </a:lnSpc>
              <a:buFont typeface="Arial" panose="020B0604020202020204" pitchFamily="34" charset="0"/>
              <a:buChar char="•"/>
            </a:pPr>
            <a:endParaRPr lang="en-US" sz="3200" dirty="0"/>
          </a:p>
        </p:txBody>
      </p:sp>
      <p:sp>
        <p:nvSpPr>
          <p:cNvPr id="4" name="Slide Number Placeholder 3">
            <a:extLst>
              <a:ext uri="{FF2B5EF4-FFF2-40B4-BE49-F238E27FC236}">
                <a16:creationId xmlns:a16="http://schemas.microsoft.com/office/drawing/2014/main" id="{DCB516E4-34A4-4F2E-B6EB-D1470F35FCF5}"/>
              </a:ext>
            </a:extLst>
          </p:cNvPr>
          <p:cNvSpPr>
            <a:spLocks noGrp="1"/>
          </p:cNvSpPr>
          <p:nvPr>
            <p:ph type="sldNum" sz="quarter" idx="13"/>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30943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7823200" cy="757130"/>
          </a:xfrm>
        </p:spPr>
        <p:txBody>
          <a:bodyPr/>
          <a:lstStyle/>
          <a:p>
            <a:r>
              <a:rPr lang="en-US" dirty="0"/>
              <a:t>What is Apache Iceberg?</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31408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2E19B-80C0-4087-82D7-D6D78A64DBA1}"/>
              </a:ext>
            </a:extLst>
          </p:cNvPr>
          <p:cNvSpPr>
            <a:spLocks noGrp="1"/>
          </p:cNvSpPr>
          <p:nvPr>
            <p:ph idx="1"/>
          </p:nvPr>
        </p:nvSpPr>
        <p:spPr>
          <a:xfrm>
            <a:off x="609600" y="1671145"/>
            <a:ext cx="10972800" cy="3083921"/>
          </a:xfrm>
        </p:spPr>
        <p:txBody>
          <a:bodyPr/>
          <a:lstStyle/>
          <a:p>
            <a:r>
              <a:rPr lang="en-US" sz="3600" dirty="0"/>
              <a:t>“Iceberg is an open table format for huge analytic tables. Iceberg brings the reliability and simplicity of SQL tables to big data, while making it possible for engines like Spark, Trino, Flink, Presto, Hive and Impala to safely work with the same tables, at the same time.”</a:t>
            </a:r>
          </a:p>
        </p:txBody>
      </p:sp>
      <p:sp>
        <p:nvSpPr>
          <p:cNvPr id="4" name="Slide Number Placeholder 3">
            <a:extLst>
              <a:ext uri="{FF2B5EF4-FFF2-40B4-BE49-F238E27FC236}">
                <a16:creationId xmlns:a16="http://schemas.microsoft.com/office/drawing/2014/main" id="{07F31E22-DD55-44A4-B829-C6E9CFA2E6B0}"/>
              </a:ext>
            </a:extLst>
          </p:cNvPr>
          <p:cNvSpPr>
            <a:spLocks noGrp="1"/>
          </p:cNvSpPr>
          <p:nvPr>
            <p:ph type="sldNum" sz="quarter" idx="12"/>
          </p:nvPr>
        </p:nvSpPr>
        <p:spPr/>
        <p:txBody>
          <a:bodyPr/>
          <a:lstStyle/>
          <a:p>
            <a:fld id="{EB4B8DE2-A4E8-46E4-8BBF-D75455EFF32C}" type="slidenum">
              <a:rPr lang="en-US" smtClean="0"/>
              <a:pPr/>
              <a:t>4</a:t>
            </a:fld>
            <a:endParaRPr lang="en-US"/>
          </a:p>
        </p:txBody>
      </p:sp>
      <p:cxnSp>
        <p:nvCxnSpPr>
          <p:cNvPr id="6" name="Straight Connector 5">
            <a:extLst>
              <a:ext uri="{FF2B5EF4-FFF2-40B4-BE49-F238E27FC236}">
                <a16:creationId xmlns:a16="http://schemas.microsoft.com/office/drawing/2014/main" id="{24378A78-F318-49F5-B4DF-B30D1EFEE94A}"/>
              </a:ext>
            </a:extLst>
          </p:cNvPr>
          <p:cNvCxnSpPr>
            <a:cxnSpLocks/>
          </p:cNvCxnSpPr>
          <p:nvPr/>
        </p:nvCxnSpPr>
        <p:spPr>
          <a:xfrm>
            <a:off x="3541690" y="2189408"/>
            <a:ext cx="3584324"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49DB1F2F-EFB6-4117-82BB-375A17482BF9}"/>
              </a:ext>
            </a:extLst>
          </p:cNvPr>
          <p:cNvCxnSpPr>
            <a:cxnSpLocks/>
          </p:cNvCxnSpPr>
          <p:nvPr/>
        </p:nvCxnSpPr>
        <p:spPr>
          <a:xfrm flipV="1">
            <a:off x="8088076" y="2189408"/>
            <a:ext cx="2800503" cy="24277"/>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6B874765-8923-44F6-ABE1-4291F9F766FF}"/>
              </a:ext>
            </a:extLst>
          </p:cNvPr>
          <p:cNvCxnSpPr>
            <a:cxnSpLocks/>
          </p:cNvCxnSpPr>
          <p:nvPr/>
        </p:nvCxnSpPr>
        <p:spPr>
          <a:xfrm>
            <a:off x="609600" y="3178513"/>
            <a:ext cx="2243959"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F6C092C4-6110-420B-B300-771D96C8F5E3}"/>
              </a:ext>
            </a:extLst>
          </p:cNvPr>
          <p:cNvCxnSpPr>
            <a:cxnSpLocks/>
          </p:cNvCxnSpPr>
          <p:nvPr/>
        </p:nvCxnSpPr>
        <p:spPr>
          <a:xfrm>
            <a:off x="3089893" y="3661988"/>
            <a:ext cx="6527073"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815FF0BA-2683-4673-A958-BF49B813C185}"/>
              </a:ext>
            </a:extLst>
          </p:cNvPr>
          <p:cNvCxnSpPr>
            <a:cxnSpLocks/>
          </p:cNvCxnSpPr>
          <p:nvPr/>
        </p:nvCxnSpPr>
        <p:spPr>
          <a:xfrm>
            <a:off x="609600" y="4176995"/>
            <a:ext cx="1424152" cy="0"/>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ACDC60C8-C303-416F-A8D8-6F0C6D7DF629}"/>
              </a:ext>
            </a:extLst>
          </p:cNvPr>
          <p:cNvCxnSpPr>
            <a:cxnSpLocks/>
          </p:cNvCxnSpPr>
          <p:nvPr/>
        </p:nvCxnSpPr>
        <p:spPr>
          <a:xfrm flipV="1">
            <a:off x="587305" y="2654699"/>
            <a:ext cx="1446447" cy="1"/>
          </a:xfrm>
          <a:prstGeom prst="line">
            <a:avLst/>
          </a:prstGeom>
          <a:ln w="41275">
            <a:solidFill>
              <a:srgbClr val="FFC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708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5249-1000-4ADB-8AA4-F36BCC9C054C}"/>
              </a:ext>
            </a:extLst>
          </p:cNvPr>
          <p:cNvSpPr>
            <a:spLocks noGrp="1"/>
          </p:cNvSpPr>
          <p:nvPr>
            <p:ph type="title"/>
          </p:nvPr>
        </p:nvSpPr>
        <p:spPr/>
        <p:txBody>
          <a:bodyPr/>
          <a:lstStyle/>
          <a:p>
            <a:r>
              <a:rPr lang="en-US" dirty="0"/>
              <a:t>What are the benefits of using Apache Iceberg?</a:t>
            </a:r>
          </a:p>
        </p:txBody>
      </p:sp>
      <p:sp>
        <p:nvSpPr>
          <p:cNvPr id="3" name="Content Placeholder 2">
            <a:extLst>
              <a:ext uri="{FF2B5EF4-FFF2-40B4-BE49-F238E27FC236}">
                <a16:creationId xmlns:a16="http://schemas.microsoft.com/office/drawing/2014/main" id="{2825C3D5-C55D-4500-87ED-6E6BD655CECA}"/>
              </a:ext>
            </a:extLst>
          </p:cNvPr>
          <p:cNvSpPr>
            <a:spLocks noGrp="1"/>
          </p:cNvSpPr>
          <p:nvPr>
            <p:ph idx="1"/>
          </p:nvPr>
        </p:nvSpPr>
        <p:spPr>
          <a:xfrm>
            <a:off x="609600" y="1714500"/>
            <a:ext cx="10972800" cy="2954655"/>
          </a:xfrm>
        </p:spPr>
        <p:txBody>
          <a:bodyPr/>
          <a:lstStyle/>
          <a:p>
            <a:pPr marL="457200" indent="-457200">
              <a:buFont typeface="Arial" panose="020B0604020202020204" pitchFamily="34" charset="0"/>
              <a:buChar char="•"/>
            </a:pPr>
            <a:r>
              <a:rPr lang="en-US" dirty="0"/>
              <a:t>ACID compliance</a:t>
            </a:r>
          </a:p>
          <a:p>
            <a:pPr marL="457200" indent="-457200">
              <a:buFont typeface="Arial" panose="020B0604020202020204" pitchFamily="34" charset="0"/>
              <a:buChar char="•"/>
            </a:pPr>
            <a:r>
              <a:rPr lang="en-US" dirty="0"/>
              <a:t>Rollback and time travel</a:t>
            </a:r>
          </a:p>
          <a:p>
            <a:pPr marL="457200" indent="-457200">
              <a:buFont typeface="Arial" panose="020B0604020202020204" pitchFamily="34" charset="0"/>
              <a:buChar char="•"/>
            </a:pPr>
            <a:r>
              <a:rPr lang="en-US" dirty="0"/>
              <a:t>Flexible SQL</a:t>
            </a:r>
          </a:p>
          <a:p>
            <a:pPr marL="457200" indent="-457200">
              <a:buFont typeface="Arial" panose="020B0604020202020204" pitchFamily="34" charset="0"/>
              <a:buChar char="•"/>
            </a:pPr>
            <a:r>
              <a:rPr lang="en-US" dirty="0"/>
              <a:t>Hidden partitioning</a:t>
            </a:r>
          </a:p>
          <a:p>
            <a:pPr marL="457200" indent="-457200">
              <a:buFont typeface="Arial" panose="020B0604020202020204" pitchFamily="34" charset="0"/>
              <a:buChar char="•"/>
            </a:pPr>
            <a:r>
              <a:rPr lang="en-US" dirty="0"/>
              <a:t>Schema evolution</a:t>
            </a:r>
          </a:p>
        </p:txBody>
      </p:sp>
      <p:sp>
        <p:nvSpPr>
          <p:cNvPr id="4" name="Slide Number Placeholder 3">
            <a:extLst>
              <a:ext uri="{FF2B5EF4-FFF2-40B4-BE49-F238E27FC236}">
                <a16:creationId xmlns:a16="http://schemas.microsoft.com/office/drawing/2014/main" id="{7DC3CE20-9E71-4119-B5B5-D3A7E05F4A90}"/>
              </a:ext>
            </a:extLst>
          </p:cNvPr>
          <p:cNvSpPr>
            <a:spLocks noGrp="1"/>
          </p:cNvSpPr>
          <p:nvPr>
            <p:ph type="sldNum" sz="quarter" idx="12"/>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75519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9302496" cy="757130"/>
          </a:xfrm>
        </p:spPr>
        <p:txBody>
          <a:bodyPr/>
          <a:lstStyle/>
          <a:p>
            <a:r>
              <a:rPr lang="en-US" dirty="0"/>
              <a:t>How does Iceberg work?</a:t>
            </a:r>
          </a:p>
        </p:txBody>
      </p:sp>
      <p:sp>
        <p:nvSpPr>
          <p:cNvPr id="2" name="Slide Number Placeholder 1">
            <a:extLst>
              <a:ext uri="{FF2B5EF4-FFF2-40B4-BE49-F238E27FC236}">
                <a16:creationId xmlns:a16="http://schemas.microsoft.com/office/drawing/2014/main" id="{F6ABFB80-CF39-414E-85B7-2E3C3F338DB5}"/>
              </a:ext>
            </a:extLst>
          </p:cNvPr>
          <p:cNvSpPr>
            <a:spLocks noGrp="1"/>
          </p:cNvSpPr>
          <p:nvPr>
            <p:ph type="sldNum" sz="quarter" idx="12"/>
          </p:nvPr>
        </p:nvSpPr>
        <p:spPr/>
        <p:txBody>
          <a:bodyPr/>
          <a:lstStyle/>
          <a:p>
            <a:fld id="{EB4B8DE2-A4E8-46E4-8BBF-D75455EFF32C}" type="slidenum">
              <a:rPr lang="en-US" smtClean="0"/>
              <a:pPr/>
              <a:t>6</a:t>
            </a:fld>
            <a:endParaRPr lang="en-US"/>
          </a:p>
        </p:txBody>
      </p:sp>
    </p:spTree>
    <p:extLst>
      <p:ext uri="{BB962C8B-B14F-4D97-AF65-F5344CB8AC3E}">
        <p14:creationId xmlns:p14="http://schemas.microsoft.com/office/powerpoint/2010/main" val="15913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Metadata + Data Layer</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919356"/>
            <a:ext cx="3974592" cy="3019288"/>
          </a:xfrm>
        </p:spPr>
        <p:txBody>
          <a:bodyPr/>
          <a:lstStyle/>
          <a:p>
            <a:pPr marL="457200" indent="-457200">
              <a:buFont typeface="Arial" panose="020B0604020202020204" pitchFamily="34" charset="0"/>
              <a:buChar char="•"/>
            </a:pPr>
            <a:r>
              <a:rPr lang="en-US" sz="2400" dirty="0"/>
              <a:t>Metadata</a:t>
            </a:r>
            <a:endParaRPr lang="en-US" sz="2000" dirty="0"/>
          </a:p>
          <a:p>
            <a:pPr marL="742950" lvl="1" indent="-457200">
              <a:buFont typeface="Arial" panose="020B0604020202020204" pitchFamily="34" charset="0"/>
              <a:buChar char="•"/>
            </a:pPr>
            <a:r>
              <a:rPr lang="en-US" sz="2000" dirty="0"/>
              <a:t>Metadata file</a:t>
            </a:r>
          </a:p>
          <a:p>
            <a:pPr marL="742950" lvl="1" indent="-457200">
              <a:buFont typeface="Arial" panose="020B0604020202020204" pitchFamily="34" charset="0"/>
              <a:buChar char="•"/>
            </a:pPr>
            <a:r>
              <a:rPr lang="en-US" sz="2000" dirty="0"/>
              <a:t>Manifest list(s)</a:t>
            </a:r>
          </a:p>
          <a:p>
            <a:pPr marL="742950" lvl="1" indent="-457200">
              <a:buFont typeface="Arial" panose="020B0604020202020204" pitchFamily="34" charset="0"/>
              <a:buChar char="•"/>
            </a:pPr>
            <a:r>
              <a:rPr lang="en-US" sz="2000" dirty="0"/>
              <a:t>Manifest file(s)</a:t>
            </a:r>
          </a:p>
          <a:p>
            <a:pPr marL="457200" indent="-457200">
              <a:buFont typeface="Arial" panose="020B0604020202020204" pitchFamily="34" charset="0"/>
              <a:buChar char="•"/>
            </a:pPr>
            <a:r>
              <a:rPr lang="en-US" sz="2400" dirty="0"/>
              <a:t>Data</a:t>
            </a:r>
          </a:p>
          <a:p>
            <a:pPr marL="742950" lvl="1" indent="-457200">
              <a:buFont typeface="Arial" panose="020B0604020202020204" pitchFamily="34" charset="0"/>
              <a:buChar char="•"/>
            </a:pPr>
            <a:r>
              <a:rPr lang="en-US" sz="2000" dirty="0"/>
              <a:t>Parquet files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7</a:t>
            </a:fld>
            <a:endParaRPr lang="en-US"/>
          </a:p>
        </p:txBody>
      </p:sp>
      <p:pic>
        <p:nvPicPr>
          <p:cNvPr id="9" name="Picture 8">
            <a:extLst>
              <a:ext uri="{FF2B5EF4-FFF2-40B4-BE49-F238E27FC236}">
                <a16:creationId xmlns:a16="http://schemas.microsoft.com/office/drawing/2014/main" id="{83EA8D8C-2CD1-4668-AE04-3AC39E9D3254}"/>
              </a:ext>
            </a:extLst>
          </p:cNvPr>
          <p:cNvPicPr>
            <a:picLocks noChangeAspect="1"/>
          </p:cNvPicPr>
          <p:nvPr/>
        </p:nvPicPr>
        <p:blipFill>
          <a:blip r:embed="rId3"/>
          <a:stretch>
            <a:fillRect/>
          </a:stretch>
        </p:blipFill>
        <p:spPr>
          <a:xfrm>
            <a:off x="4796599" y="1619249"/>
            <a:ext cx="7134225" cy="4324350"/>
          </a:xfrm>
          <a:prstGeom prst="rect">
            <a:avLst/>
          </a:prstGeom>
        </p:spPr>
      </p:pic>
    </p:spTree>
    <p:extLst>
      <p:ext uri="{BB962C8B-B14F-4D97-AF65-F5344CB8AC3E}">
        <p14:creationId xmlns:p14="http://schemas.microsoft.com/office/powerpoint/2010/main" val="117499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Metadata File</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4662815"/>
          </a:xfrm>
        </p:spPr>
        <p:txBody>
          <a:bodyPr/>
          <a:lstStyle/>
          <a:p>
            <a:pPr marL="457200" indent="-457200">
              <a:buFont typeface="Arial" panose="020B0604020202020204" pitchFamily="34" charset="0"/>
              <a:buChar char="•"/>
            </a:pPr>
            <a:r>
              <a:rPr lang="en-US" dirty="0"/>
              <a:t>A snapshot is a complete set of data files in the table at a point in time</a:t>
            </a:r>
          </a:p>
          <a:p>
            <a:pPr marL="457200" indent="-457200">
              <a:buFont typeface="Arial" panose="020B0604020202020204" pitchFamily="34" charset="0"/>
              <a:buChar char="•"/>
            </a:pPr>
            <a:r>
              <a:rPr lang="en-US" dirty="0"/>
              <a:t>The table level metadata </a:t>
            </a:r>
          </a:p>
          <a:p>
            <a:pPr marL="457200" indent="-457200">
              <a:buFont typeface="Arial" panose="020B0604020202020204" pitchFamily="34" charset="0"/>
              <a:buChar char="•"/>
            </a:pPr>
            <a:r>
              <a:rPr lang="en-US" dirty="0"/>
              <a:t>Table schema, partitioning configuration, customer properties</a:t>
            </a:r>
          </a:p>
          <a:p>
            <a:pPr marL="457200" indent="-457200">
              <a:buFont typeface="Arial" panose="020B0604020202020204" pitchFamily="34" charset="0"/>
              <a:buChar char="•"/>
            </a:pPr>
            <a:r>
              <a:rPr lang="en-US" dirty="0"/>
              <a:t>Each metadata file can have 1 or more corresponding manifest lists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8</a:t>
            </a:fld>
            <a:endParaRPr lang="en-US"/>
          </a:p>
        </p:txBody>
      </p:sp>
      <p:pic>
        <p:nvPicPr>
          <p:cNvPr id="8" name="Picture 7">
            <a:extLst>
              <a:ext uri="{FF2B5EF4-FFF2-40B4-BE49-F238E27FC236}">
                <a16:creationId xmlns:a16="http://schemas.microsoft.com/office/drawing/2014/main" id="{1B415DC2-DE07-4EAE-8143-E4A20BC3A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69" y="1409699"/>
            <a:ext cx="5307420" cy="4533900"/>
          </a:xfrm>
          <a:prstGeom prst="rect">
            <a:avLst/>
          </a:prstGeom>
        </p:spPr>
      </p:pic>
    </p:spTree>
    <p:extLst>
      <p:ext uri="{BB962C8B-B14F-4D97-AF65-F5344CB8AC3E}">
        <p14:creationId xmlns:p14="http://schemas.microsoft.com/office/powerpoint/2010/main" val="280403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71B-86D6-472F-84FD-859106F0F631}"/>
              </a:ext>
            </a:extLst>
          </p:cNvPr>
          <p:cNvSpPr>
            <a:spLocks noGrp="1"/>
          </p:cNvSpPr>
          <p:nvPr>
            <p:ph type="title"/>
          </p:nvPr>
        </p:nvSpPr>
        <p:spPr/>
        <p:txBody>
          <a:bodyPr/>
          <a:lstStyle/>
          <a:p>
            <a:r>
              <a:rPr lang="en-US" dirty="0"/>
              <a:t>Manifest List</a:t>
            </a:r>
          </a:p>
        </p:txBody>
      </p:sp>
      <p:sp>
        <p:nvSpPr>
          <p:cNvPr id="3" name="Content Placeholder 2">
            <a:extLst>
              <a:ext uri="{FF2B5EF4-FFF2-40B4-BE49-F238E27FC236}">
                <a16:creationId xmlns:a16="http://schemas.microsoft.com/office/drawing/2014/main" id="{D7A7ED38-D98F-4146-95AF-6367BDEE9541}"/>
              </a:ext>
            </a:extLst>
          </p:cNvPr>
          <p:cNvSpPr>
            <a:spLocks noGrp="1"/>
          </p:cNvSpPr>
          <p:nvPr>
            <p:ph idx="1"/>
          </p:nvPr>
        </p:nvSpPr>
        <p:spPr>
          <a:xfrm>
            <a:off x="609600" y="1714500"/>
            <a:ext cx="5669280" cy="2492990"/>
          </a:xfrm>
        </p:spPr>
        <p:txBody>
          <a:bodyPr/>
          <a:lstStyle/>
          <a:p>
            <a:pPr marL="457200" indent="-457200">
              <a:buFont typeface="Arial" panose="020B0604020202020204" pitchFamily="34" charset="0"/>
              <a:buChar char="•"/>
            </a:pPr>
            <a:r>
              <a:rPr lang="en-US" dirty="0"/>
              <a:t>Snapshot level metadata</a:t>
            </a:r>
          </a:p>
          <a:p>
            <a:pPr marL="457200" indent="-457200">
              <a:buFont typeface="Arial" panose="020B0604020202020204" pitchFamily="34" charset="0"/>
              <a:buChar char="•"/>
            </a:pPr>
            <a:r>
              <a:rPr lang="en-US" dirty="0"/>
              <a:t>Defines a snapshot of a table</a:t>
            </a:r>
          </a:p>
          <a:p>
            <a:pPr marL="457200" indent="-457200">
              <a:buFont typeface="Arial" panose="020B0604020202020204" pitchFamily="34" charset="0"/>
              <a:buChar char="•"/>
            </a:pPr>
            <a:r>
              <a:rPr lang="en-US" dirty="0"/>
              <a:t>Each manifest list can have 1 or more corresponding manifest files</a:t>
            </a:r>
          </a:p>
        </p:txBody>
      </p:sp>
      <p:sp>
        <p:nvSpPr>
          <p:cNvPr id="4" name="Slide Number Placeholder 3">
            <a:extLst>
              <a:ext uri="{FF2B5EF4-FFF2-40B4-BE49-F238E27FC236}">
                <a16:creationId xmlns:a16="http://schemas.microsoft.com/office/drawing/2014/main" id="{ADA62B6A-AFBE-4E4E-891F-E8A1E5F60299}"/>
              </a:ext>
            </a:extLst>
          </p:cNvPr>
          <p:cNvSpPr>
            <a:spLocks noGrp="1"/>
          </p:cNvSpPr>
          <p:nvPr>
            <p:ph type="sldNum" sz="quarter" idx="12"/>
          </p:nvPr>
        </p:nvSpPr>
        <p:spPr/>
        <p:txBody>
          <a:bodyPr/>
          <a:lstStyle/>
          <a:p>
            <a:fld id="{EB4B8DE2-A4E8-46E4-8BBF-D75455EFF32C}" type="slidenum">
              <a:rPr lang="en-US" smtClean="0"/>
              <a:pPr/>
              <a:t>9</a:t>
            </a:fld>
            <a:endParaRPr lang="en-US"/>
          </a:p>
        </p:txBody>
      </p:sp>
      <p:pic>
        <p:nvPicPr>
          <p:cNvPr id="6" name="Picture 5">
            <a:extLst>
              <a:ext uri="{FF2B5EF4-FFF2-40B4-BE49-F238E27FC236}">
                <a16:creationId xmlns:a16="http://schemas.microsoft.com/office/drawing/2014/main" id="{B8EA1813-6D67-4E46-817F-62613D222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669" y="1409699"/>
            <a:ext cx="5307420" cy="4533900"/>
          </a:xfrm>
          <a:prstGeom prst="rect">
            <a:avLst/>
          </a:prstGeom>
        </p:spPr>
      </p:pic>
    </p:spTree>
    <p:extLst>
      <p:ext uri="{BB962C8B-B14F-4D97-AF65-F5344CB8AC3E}">
        <p14:creationId xmlns:p14="http://schemas.microsoft.com/office/powerpoint/2010/main" val="247493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Template_Non-Confidential_Light_2022</Template>
  <TotalTime>11321</TotalTime>
  <Words>1383</Words>
  <Application>Microsoft Office PowerPoint</Application>
  <PresentationFormat>Widescreen</PresentationFormat>
  <Paragraphs>146</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source sans pro</vt:lpstr>
      <vt:lpstr>Amazon Ember Display</vt:lpstr>
      <vt:lpstr>Arial</vt:lpstr>
      <vt:lpstr>Amazon Ember</vt:lpstr>
      <vt:lpstr>Lucida Console</vt:lpstr>
      <vt:lpstr>Wingdings</vt:lpstr>
      <vt:lpstr>Amazon Ember Heavy</vt:lpstr>
      <vt:lpstr>source-serif-pro</vt:lpstr>
      <vt:lpstr>AWS Confidential Light</vt:lpstr>
      <vt:lpstr>Analytics Workshop</vt:lpstr>
      <vt:lpstr>Agenda</vt:lpstr>
      <vt:lpstr>What is Apache Iceberg?</vt:lpstr>
      <vt:lpstr>PowerPoint Presentation</vt:lpstr>
      <vt:lpstr>What are the benefits of using Apache Iceberg?</vt:lpstr>
      <vt:lpstr>How does Iceberg work?</vt:lpstr>
      <vt:lpstr>Metadata + Data Layer</vt:lpstr>
      <vt:lpstr>Metadata File</vt:lpstr>
      <vt:lpstr>Manifest List</vt:lpstr>
      <vt:lpstr>Manifest File</vt:lpstr>
      <vt:lpstr>Data Files</vt:lpstr>
      <vt:lpstr>Step by Step</vt:lpstr>
      <vt:lpstr>AWS services commonly used with Iceberg</vt:lpstr>
      <vt:lpstr>AWS services commonly used with Iceberg</vt:lpstr>
      <vt:lpstr>Demonstration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Gallagher, Tricia</dc:creator>
  <cp:lastModifiedBy>Sharkey, Christopher</cp:lastModifiedBy>
  <cp:revision>64</cp:revision>
  <dcterms:created xsi:type="dcterms:W3CDTF">2022-11-16T18:33:16Z</dcterms:created>
  <dcterms:modified xsi:type="dcterms:W3CDTF">2023-03-23T13:35:00Z</dcterms:modified>
</cp:coreProperties>
</file>